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85" r:id="rId4"/>
    <p:sldId id="262" r:id="rId5"/>
    <p:sldId id="275" r:id="rId6"/>
    <p:sldId id="286" r:id="rId7"/>
    <p:sldId id="271" r:id="rId8"/>
    <p:sldId id="268" r:id="rId9"/>
    <p:sldId id="277" r:id="rId10"/>
    <p:sldId id="287" r:id="rId11"/>
    <p:sldId id="283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3CB46A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1912.9</c:v>
                </c:pt>
                <c:pt idx="1">
                  <c:v>1358.8</c:v>
                </c:pt>
                <c:pt idx="2">
                  <c:v>1333.6</c:v>
                </c:pt>
                <c:pt idx="3">
                  <c:v>300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1124864"/>
        <c:axId val="281126400"/>
        <c:axId val="0"/>
      </c:bar3DChart>
      <c:catAx>
        <c:axId val="2811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112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12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112486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Озеленение территории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51.7</c:v>
                </c:pt>
                <c:pt idx="1">
                  <c:v>104.1</c:v>
                </c:pt>
                <c:pt idx="2">
                  <c:v>168</c:v>
                </c:pt>
                <c:pt idx="3">
                  <c:v>60.6</c:v>
                </c:pt>
                <c:pt idx="4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1160320"/>
        <c:axId val="281162112"/>
        <c:axId val="0"/>
      </c:bar3DChart>
      <c:catAx>
        <c:axId val="2811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116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16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116032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Благоустройство территории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448.7</c:v>
                </c:pt>
                <c:pt idx="1">
                  <c:v>2087.3000000000002</c:v>
                </c:pt>
                <c:pt idx="2">
                  <c:v>965.1</c:v>
                </c:pt>
                <c:pt idx="3">
                  <c:v>635.5</c:v>
                </c:pt>
                <c:pt idx="4">
                  <c:v>368.8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1198976"/>
        <c:axId val="281200512"/>
        <c:axId val="0"/>
      </c:bar3DChart>
      <c:catAx>
        <c:axId val="28119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120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2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119897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1357.7</c:v>
                </c:pt>
                <c:pt idx="1">
                  <c:v>1463.2</c:v>
                </c:pt>
                <c:pt idx="2">
                  <c:v>1362.6</c:v>
                </c:pt>
                <c:pt idx="3">
                  <c:v>1452.6</c:v>
                </c:pt>
                <c:pt idx="4">
                  <c:v>1505.7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3495424"/>
        <c:axId val="283521792"/>
        <c:axId val="0"/>
      </c:bar3DChart>
      <c:catAx>
        <c:axId val="2834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3521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352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349542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34.299999999999997</c:v>
                </c:pt>
                <c:pt idx="1">
                  <c:v>38.700000000000003</c:v>
                </c:pt>
                <c:pt idx="2">
                  <c:v>37.700000000000003</c:v>
                </c:pt>
                <c:pt idx="3">
                  <c:v>48.1</c:v>
                </c:pt>
                <c:pt idx="4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3572096"/>
        <c:axId val="283573632"/>
        <c:axId val="0"/>
      </c:bar3DChart>
      <c:catAx>
        <c:axId val="2835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357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357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357209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Защита от ЧС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375.5</c:v>
                </c:pt>
                <c:pt idx="1">
                  <c:v>47.5</c:v>
                </c:pt>
                <c:pt idx="2">
                  <c:v>353.7</c:v>
                </c:pt>
                <c:pt idx="3">
                  <c:v>103.5</c:v>
                </c:pt>
                <c:pt idx="4">
                  <c:v>39.799999999999997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6035328"/>
        <c:axId val="196036864"/>
        <c:axId val="0"/>
      </c:bar3DChart>
      <c:catAx>
        <c:axId val="19603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9603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03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603532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3.7</c:v>
                </c:pt>
                <c:pt idx="1">
                  <c:v>0</c:v>
                </c:pt>
                <c:pt idx="2">
                  <c:v>5</c:v>
                </c:pt>
                <c:pt idx="3">
                  <c:v>9.6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6058496"/>
        <c:axId val="196076672"/>
        <c:axId val="0"/>
      </c:bar3DChart>
      <c:catAx>
        <c:axId val="19605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9607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07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605849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5811584"/>
        <c:axId val="195817472"/>
        <c:axId val="0"/>
      </c:bar3DChart>
      <c:catAx>
        <c:axId val="1958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9581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81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581158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Развитие малого и среднего бизнеса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layout>
                <c:manualLayout>
                  <c:x val="7.7690293503377148E-3"/>
                  <c:y val="-4.625014837969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4265429033863E-3"/>
                  <c:y val="-1.118008490144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3</c:v>
                </c:pt>
                <c:pt idx="4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5511424"/>
        <c:axId val="195512960"/>
        <c:axId val="0"/>
      </c:bar3DChart>
      <c:catAx>
        <c:axId val="19551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9551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5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55114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1779858719589096"/>
          <c:y val="0.43133055604230375"/>
          <c:w val="0.27751756440281028"/>
          <c:h val="0.22922712550378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89E-2"/>
          <c:w val="0.5674723972468666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1.194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0.45700000000000002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1.018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1.1919999999999999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0.85499999999999998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1.0569999999999999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655296"/>
        <c:axId val="143656832"/>
        <c:axId val="0"/>
      </c:bar3DChart>
      <c:catAx>
        <c:axId val="14365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56832"/>
        <c:crosses val="autoZero"/>
        <c:auto val="1"/>
        <c:lblAlgn val="ctr"/>
        <c:lblOffset val="100"/>
        <c:noMultiLvlLbl val="0"/>
      </c:catAx>
      <c:valAx>
        <c:axId val="1436568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365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6.4719869413775818E-2"/>
          <c:w val="0.30957433301061793"/>
          <c:h val="0.79710551007030572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5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176666296994561E-2"/>
          <c:y val="5.1042320237674778E-2"/>
          <c:w val="0.9208233337030054"/>
          <c:h val="0.850334074335694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31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1307726267352239E-2"/>
                  <c:y val="0.29276560962588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41399578573806E-2"/>
                  <c:y val="0.1620437122140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91487507723506E-2"/>
                  <c:y val="0.46811563791993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130594591169067E-2"/>
                  <c:y val="8.514034030706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73239436619724E-2"/>
                  <c:y val="0.26649076517150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636">
                <a:noFill/>
              </a:ln>
            </c:spPr>
            <c:txPr>
              <a:bodyPr/>
              <a:lstStyle/>
              <a:p>
                <a:pPr>
                  <a:defRPr sz="2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 formatCode="0.0">
                  <c:v>5638.1</c:v>
                </c:pt>
                <c:pt idx="1">
                  <c:v>5997.7</c:v>
                </c:pt>
                <c:pt idx="2">
                  <c:v>6227.8</c:v>
                </c:pt>
                <c:pt idx="3">
                  <c:v>8227.9</c:v>
                </c:pt>
                <c:pt idx="4">
                  <c:v>6038.7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43691136"/>
        <c:axId val="143692928"/>
        <c:axId val="0"/>
      </c:bar3DChart>
      <c:catAx>
        <c:axId val="1436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238">
            <a:noFill/>
          </a:ln>
        </c:spPr>
        <c:txPr>
          <a:bodyPr rot="0" vert="horz"/>
          <a:lstStyle/>
          <a:p>
            <a:pPr>
              <a:defRPr sz="2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369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6929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3691136"/>
        <c:crosses val="autoZero"/>
        <c:crossBetween val="between"/>
      </c:valAx>
      <c:spPr>
        <a:noFill/>
        <a:ln w="24636">
          <a:noFill/>
        </a:ln>
      </c:spPr>
    </c:plotArea>
    <c:legend>
      <c:legendPos val="r"/>
      <c:layout>
        <c:manualLayout>
          <c:xMode val="edge"/>
          <c:yMode val="edge"/>
          <c:x val="0.94227348342020611"/>
          <c:y val="0.47892720306513409"/>
          <c:w val="3.6269015668816046E-2"/>
          <c:h val="3.495294288741612E-2"/>
        </c:manualLayout>
      </c:layout>
      <c:overlay val="0"/>
      <c:spPr>
        <a:solidFill>
          <a:schemeClr val="bg1"/>
        </a:solidFill>
        <a:ln w="3079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CC66"/>
    </a:solidFill>
    <a:ln>
      <a:noFill/>
    </a:ln>
  </c:spPr>
  <c:txPr>
    <a:bodyPr/>
    <a:lstStyle/>
    <a:p>
      <a:pPr>
        <a:defRPr sz="94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38"/>
          <c:w val="0.53419909025138879"/>
          <c:h val="0.69971719888211714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2"/>
          <c:y val="0.18633234608362476"/>
          <c:w val="0.33131706378466003"/>
          <c:h val="0.7710112332069764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74735300987738E-2"/>
          <c:y val="9.532974099211175E-2"/>
          <c:w val="0.6753793730209825"/>
          <c:h val="0.848736498023092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8832200561986"/>
                  <c:y val="2.277702883480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0.96150000000000002</c:v>
                </c:pt>
                <c:pt idx="1">
                  <c:v>3.85E-2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49637548090712"/>
          <c:y val="0.29855664400019122"/>
          <c:w val="0.20513374797865203"/>
          <c:h val="0.63250039098700628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spPr>
              <a:solidFill>
                <a:srgbClr val="6666FF"/>
              </a:solidFill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0314</c:v>
                </c:pt>
                <c:pt idx="6">
                  <c:v>0412</c:v>
                </c:pt>
                <c:pt idx="7">
                  <c:v>0503</c:v>
                </c:pt>
                <c:pt idx="8">
                  <c:v>0705</c:v>
                </c:pt>
                <c:pt idx="9">
                  <c:v>0801</c:v>
                </c:pt>
                <c:pt idx="10">
                  <c:v>1001</c:v>
                </c:pt>
                <c:pt idx="11">
                  <c:v>1101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0.48699999999999999</c:v>
                </c:pt>
                <c:pt idx="1">
                  <c:v>5.0000000000000001E-3</c:v>
                </c:pt>
                <c:pt idx="2">
                  <c:v>3.4000000000000002E-2</c:v>
                </c:pt>
                <c:pt idx="3">
                  <c:v>1.7999999999999999E-2</c:v>
                </c:pt>
                <c:pt idx="4">
                  <c:v>1E-3</c:v>
                </c:pt>
                <c:pt idx="5">
                  <c:v>1E-3</c:v>
                </c:pt>
                <c:pt idx="6">
                  <c:v>3.0000000000000001E-3</c:v>
                </c:pt>
                <c:pt idx="7">
                  <c:v>0.115</c:v>
                </c:pt>
                <c:pt idx="8">
                  <c:v>1E-3</c:v>
                </c:pt>
                <c:pt idx="9" formatCode="0.00%">
                  <c:v>0.33</c:v>
                </c:pt>
                <c:pt idx="10" formatCode="0.00%">
                  <c:v>4.0000000000000001E-3</c:v>
                </c:pt>
                <c:pt idx="11" formatCode="0.00%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8820057738337321"/>
          <c:y val="5.3839728367287419E-2"/>
          <c:w val="0.10163854200697393"/>
          <c:h val="0.882704245302670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44"/>
          <c:y val="3.6559139784946237E-2"/>
          <c:w val="0.60187353629976581"/>
          <c:h val="0.76989247311827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00FF00"/>
            </a:solidFill>
            <a:ln w="126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5135327008964441E-3"/>
                  <c:y val="0.14883701956878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56960569096637E-3"/>
                  <c:y val="0.36056754372175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66">
                <a:noFill/>
              </a:ln>
            </c:spPr>
            <c:txPr>
              <a:bodyPr rot="-5400000" vert="horz"/>
              <a:lstStyle/>
              <a:p>
                <a:pPr algn="ctr">
                  <a:defRPr sz="13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13671.9</c:v>
                </c:pt>
                <c:pt idx="1">
                  <c:v>16748.900000000001</c:v>
                </c:pt>
                <c:pt idx="2">
                  <c:v>15933.3</c:v>
                </c:pt>
                <c:pt idx="3">
                  <c:v>15450.1</c:v>
                </c:pt>
                <c:pt idx="4">
                  <c:v>16840.8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59688704"/>
        <c:axId val="263364608"/>
        <c:axId val="0"/>
      </c:bar3DChart>
      <c:catAx>
        <c:axId val="2596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3364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364608"/>
        <c:scaling>
          <c:orientation val="minMax"/>
        </c:scaling>
        <c:delete val="0"/>
        <c:axPos val="l"/>
        <c:majorGridlines>
          <c:spPr>
            <a:ln w="317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9688704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.7177985948477752"/>
          <c:y val="0.43225806451612903"/>
          <c:w val="0.27751756440281028"/>
          <c:h val="0.13763440860215054"/>
        </c:manualLayout>
      </c:layout>
      <c:overlay val="0"/>
      <c:spPr>
        <a:noFill/>
        <a:ln w="3171">
          <a:solidFill>
            <a:schemeClr val="tx1"/>
          </a:solidFill>
          <a:prstDash val="solid"/>
        </a:ln>
      </c:spPr>
      <c:txPr>
        <a:bodyPr/>
        <a:lstStyle/>
        <a:p>
          <a:pPr>
            <a:defRPr sz="165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99FF"/>
    </a:solidFill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06198914406339"/>
          <c:y val="4.2593473259385901E-2"/>
          <c:w val="0.49660975169425631"/>
          <c:h val="0.76713847795072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от ЧС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0.99760000000000004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Соц.поддержка граждан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0.99950000000000006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Благоустройство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0.99890000000000001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0.99409999999999998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0.98609999999999998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Озеленение территории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Развитие спорта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Муниципальная служба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0.99690000000000001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Развитие предпринимательства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Лист1!$M$2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99392"/>
        <c:axId val="280300928"/>
      </c:barChart>
      <c:catAx>
        <c:axId val="28029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80300928"/>
        <c:crosses val="autoZero"/>
        <c:auto val="1"/>
        <c:lblAlgn val="ctr"/>
        <c:lblOffset val="100"/>
        <c:noMultiLvlLbl val="0"/>
      </c:catAx>
      <c:valAx>
        <c:axId val="280300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8029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632"/>
          <c:y val="3.5075768286569955E-3"/>
          <c:w val="0.34927210816731863"/>
          <c:h val="0.9964925068385794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920439875325855E-3"/>
                  <c:y val="0.14901183866779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13461238373064E-4"/>
                  <c:y val="0.359243514288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(факт)</c:v>
                </c:pt>
                <c:pt idx="1">
                  <c:v>2020 (факт)</c:v>
                </c:pt>
                <c:pt idx="2">
                  <c:v>2021 (факт)</c:v>
                </c:pt>
                <c:pt idx="3">
                  <c:v>2022  (факт)</c:v>
                </c:pt>
                <c:pt idx="4">
                  <c:v>2023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3555.8</c:v>
                </c:pt>
                <c:pt idx="1">
                  <c:v>4477.5</c:v>
                </c:pt>
                <c:pt idx="2">
                  <c:v>4997.5</c:v>
                </c:pt>
                <c:pt idx="3">
                  <c:v>4875.6000000000004</c:v>
                </c:pt>
                <c:pt idx="4">
                  <c:v>5562.5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0339584"/>
        <c:axId val="280341120"/>
        <c:axId val="0"/>
      </c:bar3DChart>
      <c:catAx>
        <c:axId val="2803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8034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34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033958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2"/>
          <c:y val="0.43133047210300429"/>
          <c:w val="0.27751756440281028"/>
          <c:h val="0.137339055793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0.31906</cdr:x>
      <cdr:y>0.01333</cdr:y>
    </cdr:from>
    <cdr:to>
      <cdr:x>0.99881</cdr:x>
      <cdr:y>0.10667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8272" y="72008"/>
          <a:ext cx="5215996" cy="504092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доходы физических лиц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1 594,7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0.13333</cdr:y>
    </cdr:from>
    <cdr:to>
      <cdr:x>1</cdr:x>
      <cdr:y>0.21333</cdr:y>
    </cdr:to>
    <cdr:sp macro="" textlink="">
      <cdr:nvSpPr>
        <cdr:cNvPr id="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79" y="720080"/>
          <a:ext cx="5138725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99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1 337,9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0.24</cdr:y>
    </cdr:from>
    <cdr:to>
      <cdr:x>1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79" y="1296144"/>
          <a:ext cx="5138725" cy="50403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66CC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Налоги на имущество - 2 866,0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0.32844</cdr:x>
      <cdr:y>0.36</cdr:y>
    </cdr:from>
    <cdr:to>
      <cdr:x>0.99812</cdr:x>
      <cdr:y>0.44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280" y="1944216"/>
          <a:ext cx="5138725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6699"/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Государственная пошлина – 22,0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0.34038</cdr:x>
      <cdr:y>0.46667</cdr:y>
    </cdr:from>
    <cdr:to>
      <cdr:x>1</cdr:x>
      <cdr:y>0.57333</cdr:y>
    </cdr:to>
    <cdr:sp macro="" textlink="">
      <cdr:nvSpPr>
        <cdr:cNvPr id="9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1885" y="2520281"/>
          <a:ext cx="5061519" cy="576063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99CC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Неналоговые доходы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218,1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0.07103</cdr:x>
      <cdr:y>0.04493</cdr:y>
    </cdr:from>
    <cdr:to>
      <cdr:x>0.34187</cdr:x>
      <cdr:y>1</cdr:y>
    </cdr:to>
    <cdr:sp macro="" textlink="">
      <cdr:nvSpPr>
        <cdr:cNvPr id="10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940000">
          <a:off x="545007" y="416304"/>
          <a:ext cx="2078337" cy="5157954"/>
        </a:xfrm>
        <a:prstGeom xmlns:a="http://schemas.openxmlformats.org/drawingml/2006/main" prst="curvedRightArrow">
          <a:avLst>
            <a:gd name="adj1" fmla="val 56324"/>
            <a:gd name="adj2" fmla="val 112647"/>
            <a:gd name="adj3" fmla="val 33333"/>
          </a:avLst>
        </a:prstGeom>
        <a:solidFill xmlns:a="http://schemas.openxmlformats.org/drawingml/2006/main">
          <a:srgbClr val="CC66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0.43167</cdr:x>
      <cdr:y>0.64</cdr:y>
    </cdr:from>
    <cdr:to>
      <cdr:x>0.96246</cdr:x>
      <cdr:y>1</cdr:y>
    </cdr:to>
    <cdr:pic>
      <cdr:nvPicPr>
        <cdr:cNvPr id="11" name="Picture 13" descr="2_prev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12368" y="3456384"/>
          <a:ext cx="4073004" cy="1944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378" y="357301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Елизаветовского сельского поселения Азовского района за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2" y="188640"/>
            <a:ext cx="3067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6808"/>
            <a:ext cx="3200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Азовского района за последние 5 лет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b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12149"/>
              </p:ext>
            </p:extLst>
          </p:nvPr>
        </p:nvGraphicFramePr>
        <p:xfrm>
          <a:off x="755576" y="1700808"/>
          <a:ext cx="8116887" cy="464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293096"/>
            <a:ext cx="8208912" cy="2160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8102401"/>
              </p:ext>
            </p:extLst>
          </p:nvPr>
        </p:nvGraphicFramePr>
        <p:xfrm>
          <a:off x="611560" y="1124744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115888"/>
            <a:ext cx="8291512" cy="15129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</a:t>
            </a:r>
            <a:r>
              <a:rPr lang="ru-RU" sz="2000" dirty="0">
                <a:solidFill>
                  <a:srgbClr val="CC00CC"/>
                </a:solidFill>
                <a:latin typeface="Times New Roman"/>
                <a:ea typeface="Times New Roman"/>
              </a:rPr>
              <a:t>Развитие культуры Елизаветовского сельского поселения" муниципальной программы "Развитие культуры Елизаветовского сельского поселения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за последние 5 лет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                                                                                                                                       тыс. руб.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48648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30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 программе  «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Елизаветовского сельского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kern="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последние 5 лет </a:t>
            </a:r>
          </a:p>
          <a:p>
            <a:pPr algn="ctr"/>
            <a:r>
              <a:rPr lang="ru-RU" sz="2000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sz="1400" kern="0" dirty="0" smtClean="0">
                <a:solidFill>
                  <a:srgbClr val="990099"/>
                </a:solidFill>
                <a:latin typeface="Comic Sans MS"/>
              </a:rPr>
              <a:t/>
            </a:r>
            <a:br>
              <a:rPr lang="ru-RU" sz="1400" kern="0" dirty="0" smtClean="0">
                <a:solidFill>
                  <a:srgbClr val="990099"/>
                </a:solidFill>
                <a:latin typeface="Comic Sans MS"/>
              </a:rPr>
            </a:br>
            <a:r>
              <a:rPr lang="ru-RU" sz="1400" kern="0" dirty="0" smtClean="0">
                <a:solidFill>
                  <a:srgbClr val="990099"/>
                </a:solidFill>
                <a:latin typeface="Comic Sans MS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12070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58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9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«Озеленение территории Елизаветовского сельского поселения»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9817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0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632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«Благоустройство территории Елизаветовского 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80045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45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9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«Развитие сетей наружного освещения Елизаветовского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25074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12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«Обеспечение общественного порядка и противодействие преступности в Елизаветовском сельском поселении» </a:t>
            </a:r>
            <a:endParaRPr lang="ru-RU" kern="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55430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«Участие в предупреждении и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ликвидации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последствий чрезвычайных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ситуаций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 границах Елизаветовского сельского поселения, обеспечение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безопасности и безопасности людей </a:t>
            </a:r>
            <a:endParaRPr lang="ru-RU" kern="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водных объектах»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96644"/>
              </p:ext>
            </p:extLst>
          </p:nvPr>
        </p:nvGraphicFramePr>
        <p:xfrm>
          <a:off x="899593" y="1970276"/>
          <a:ext cx="7560840" cy="41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89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Елизаветовского сельского поселения» </a:t>
            </a:r>
            <a:endParaRPr lang="ru-RU" kern="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9466"/>
              </p:ext>
            </p:extLst>
          </p:nvPr>
        </p:nvGraphicFramePr>
        <p:xfrm>
          <a:off x="899593" y="1916832"/>
          <a:ext cx="7658846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1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Елизаветовского сельского поселения предоставляет вашему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рамках проекта 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Елизаветовского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                                       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 Луговой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Уважаемые жители Елизаветовского сельского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поселения!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140968"/>
            <a:ext cx="3143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«Социальная поддержка граждан» </a:t>
            </a:r>
            <a:endParaRPr lang="ru-RU" kern="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59754"/>
              </p:ext>
            </p:extLst>
          </p:nvPr>
        </p:nvGraphicFramePr>
        <p:xfrm>
          <a:off x="899593" y="1916832"/>
          <a:ext cx="7658846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61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Елизаветовского сельского поселения Азовского района по программе «Развитие малого и среднего бизнеса в Елизаветовском сельском поселении»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15988"/>
              </p:ext>
            </p:extLst>
          </p:nvPr>
        </p:nvGraphicFramePr>
        <p:xfrm>
          <a:off x="899593" y="1916832"/>
          <a:ext cx="7658846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72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4644008" y="3284985"/>
            <a:ext cx="4176142" cy="3384104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сельского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исполнены в сумме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13 813,8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94,72 %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назначениям.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достигнутого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 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3232,6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7344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Администрацией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налоговой политики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71600" y="1340768"/>
            <a:ext cx="3240038" cy="864096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бюджетной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политики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7704" y="2205037"/>
            <a:ext cx="936625" cy="10799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0" y="1340768"/>
            <a:ext cx="4032448" cy="864269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исполнения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84192" y="2210757"/>
            <a:ext cx="1008063" cy="107422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9750" y="3284985"/>
            <a:ext cx="3671888" cy="3312665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Наращивание налогового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потенциала поселения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1245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в бюджета сельского поселения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(тыс.руб.)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577709"/>
              </p:ext>
            </p:extLst>
          </p:nvPr>
        </p:nvGraphicFramePr>
        <p:xfrm>
          <a:off x="1043608" y="1124744"/>
          <a:ext cx="76734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единому сельскохозяйственному налогу– 45,70 % от годового плана при прогнозируемом показателе не менее 95,5% от годового плана. Наилучший показатель по исполнению доходной базы бюджета сельского поселения сложился по НДФЛ – 119,40%.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28216119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95536" y="169863"/>
            <a:ext cx="8424936" cy="1314921"/>
          </a:xfrm>
          <a:prstGeom prst="rect">
            <a:avLst/>
          </a:prstGeom>
          <a:solidFill>
            <a:srgbClr val="FF99FF"/>
          </a:solidFill>
        </p:spPr>
        <p:txBody>
          <a:bodyPr anchor="t">
            <a:no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000" b="1" kern="1200" cap="all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Динамика собственных доходов  бюджета Елизаветовского сельского поселения за последние 5 лет</a:t>
            </a: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39289"/>
              </p:ext>
            </p:extLst>
          </p:nvPr>
        </p:nvGraphicFramePr>
        <p:xfrm>
          <a:off x="517525" y="1603375"/>
          <a:ext cx="7889875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3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за 2023 год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67174"/>
              </p:ext>
            </p:extLst>
          </p:nvPr>
        </p:nvGraphicFramePr>
        <p:xfrm>
          <a:off x="1043608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4. Расходы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4418715" cy="33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2023 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93234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2063</TotalTime>
  <Words>500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БЮДЖЕТ ДЛЯ ГРАЖДАН</vt:lpstr>
      <vt:lpstr>Уважаемые жители Елизаветовского сельского  поселения!</vt:lpstr>
      <vt:lpstr>Презентация PowerPoint</vt:lpstr>
      <vt:lpstr>Объем налоговых и неналоговых доходов в бюджета сельского поселения                                                                                           (тыс.руб.)</vt:lpstr>
      <vt:lpstr> Наименьший процент исполнения сложился по единому сельскохозяйственному налогу– 45,70 % от годового плана при прогнозируемом показателе не менее 95,5% от годового плана. Наилучший показатель по исполнению доходной базы бюджета сельского поселения сложился по НДФЛ – 119,40%.</vt:lpstr>
      <vt:lpstr>Презентация PowerPoint</vt:lpstr>
      <vt:lpstr>Распределение безвозмездных поступлений за 2023 год</vt:lpstr>
      <vt:lpstr>4. Расходы</vt:lpstr>
      <vt:lpstr>Распределение расходов по разделам и подразделам за 2023 год</vt:lpstr>
      <vt:lpstr>Динамика расходов бюджета Елизаветовского сельского поселения Азовского района за последние 5 лет                                                                                        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519</cp:revision>
  <dcterms:created xsi:type="dcterms:W3CDTF">2014-05-15T13:46:29Z</dcterms:created>
  <dcterms:modified xsi:type="dcterms:W3CDTF">2024-03-19T11:41:27Z</dcterms:modified>
</cp:coreProperties>
</file>