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sldIdLst>
    <p:sldId id="256" r:id="rId2"/>
    <p:sldId id="258" r:id="rId3"/>
    <p:sldId id="286" r:id="rId4"/>
    <p:sldId id="285" r:id="rId5"/>
    <p:sldId id="262" r:id="rId6"/>
    <p:sldId id="287" r:id="rId7"/>
    <p:sldId id="271" r:id="rId8"/>
    <p:sldId id="268" r:id="rId9"/>
    <p:sldId id="283" r:id="rId10"/>
    <p:sldId id="28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9900"/>
    <a:srgbClr val="3333FF"/>
    <a:srgbClr val="CC00CC"/>
    <a:srgbClr val="CC99FF"/>
    <a:srgbClr val="FF00FF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>
        <p:scale>
          <a:sx n="76" d="100"/>
          <a:sy n="76" d="100"/>
        </p:scale>
        <p:origin x="-99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/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1.2669999999999997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2.121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0.83600000000000008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1.1639999999999997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CC00CC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0.998</c:v>
                </c:pt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Продажа зем.участка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2.2959999999999998</c:v>
                </c:pt>
              </c:numCache>
            </c:numRef>
          </c:val>
        </c:ser>
        <c:shape val="pyramid"/>
        <c:axId val="105637376"/>
        <c:axId val="105638912"/>
        <c:axId val="0"/>
      </c:bar3DChart>
      <c:catAx>
        <c:axId val="105637376"/>
        <c:scaling>
          <c:orientation val="minMax"/>
        </c:scaling>
        <c:axPos val="b"/>
        <c:numFmt formatCode="General" sourceLinked="1"/>
        <c:tickLblPos val="nextTo"/>
        <c:crossAx val="105638912"/>
        <c:crosses val="autoZero"/>
        <c:auto val="1"/>
        <c:lblAlgn val="ctr"/>
        <c:lblOffset val="100"/>
      </c:catAx>
      <c:valAx>
        <c:axId val="105638912"/>
        <c:scaling>
          <c:orientation val="minMax"/>
        </c:scaling>
        <c:axPos val="l"/>
        <c:majorGridlines/>
        <c:numFmt formatCode="0.00%" sourceLinked="1"/>
        <c:tickLblPos val="nextTo"/>
        <c:crossAx val="105637376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wMode val="edge"/>
          <c:hMode val="edge"/>
          <c:x val="0.68034735582485451"/>
          <c:y val="6.4719754067438837E-2"/>
          <c:w val="0.93766014134883013"/>
          <c:h val="0.79743697175467743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368"/>
          <c:w val="0.53419909025138956"/>
          <c:h val="0.69971719888211659"/>
        </c:manualLayout>
      </c:layout>
      <c:pie3DChart/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5743902798667031"/>
          <c:y val="0.18633247576726181"/>
          <c:w val="0.98875608245598512"/>
          <c:h val="0.95734362412619223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374735300987738E-2"/>
          <c:y val="9.532974099211175E-2"/>
          <c:w val="0.67537937302098361"/>
          <c:h val="0.84873649802309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0.1058832200561987"/>
                  <c:y val="2.2777028834807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0.41630000000000006</c:v>
                </c:pt>
                <c:pt idx="1">
                  <c:v>1.1400000000000002E-2</c:v>
                </c:pt>
                <c:pt idx="2">
                  <c:v>0.1153</c:v>
                </c:pt>
              </c:numCache>
            </c:numRef>
          </c:val>
        </c:ser>
      </c:pie3DChart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8549632840838712"/>
          <c:y val="0.29855662391095472"/>
          <c:w val="0.99063006871332082"/>
          <c:h val="0.93105689798603164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904458598726136"/>
          <c:y val="4.2830540037244E-2"/>
          <c:w val="0.49554140127388557"/>
          <c:h val="0.765363128491619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от ЧС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0.7289000000000001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Транспортная система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Благоустройство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Энергоэффективность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Сети наружного освещения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культуры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муниципальные финансы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0.95920000000000005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Озеленение территории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0.99870000000000003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 
Общественный порядок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0.67120000000000013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Достутная среда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axId val="107384832"/>
        <c:axId val="107386368"/>
      </c:barChart>
      <c:catAx>
        <c:axId val="107384832"/>
        <c:scaling>
          <c:orientation val="minMax"/>
        </c:scaling>
        <c:axPos val="b"/>
        <c:numFmt formatCode="General" sourceLinked="1"/>
        <c:tickLblPos val="nextTo"/>
        <c:crossAx val="107386368"/>
        <c:crosses val="autoZero"/>
        <c:auto val="1"/>
        <c:lblAlgn val="ctr"/>
        <c:lblOffset val="100"/>
      </c:catAx>
      <c:valAx>
        <c:axId val="107386368"/>
        <c:scaling>
          <c:orientation val="minMax"/>
        </c:scaling>
        <c:axPos val="l"/>
        <c:majorGridlines/>
        <c:numFmt formatCode="0.00%" sourceLinked="1"/>
        <c:tickLblPos val="nextTo"/>
        <c:crossAx val="107384832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wMode val="edge"/>
          <c:hMode val="edge"/>
          <c:x val="0.58858264373004299"/>
          <c:y val="3.5075783124874759E-3"/>
          <c:w val="0.97394586823143925"/>
          <c:h val="0.98692297541019669"/>
        </c:manualLayout>
      </c:layout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0.32025</cdr:x>
      <cdr:y>0.09321</cdr:y>
    </cdr:from>
    <cdr:to>
      <cdr:x>1</cdr:x>
      <cdr:y>0.19991</cdr:y>
    </cdr:to>
    <cdr:sp macro="" textlink="">
      <cdr:nvSpPr>
        <cdr:cNvPr id="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7590" y="503262"/>
          <a:ext cx="5216385" cy="576064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00B0F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/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доходы физических лиц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937,9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0.24</cdr:y>
    </cdr:from>
    <cdr:to>
      <cdr:x>1</cdr:x>
      <cdr:y>0.33333</cdr:y>
    </cdr:to>
    <cdr:sp macro="" textlink="">
      <cdr:nvSpPr>
        <cdr:cNvPr id="5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79" y="1296144"/>
          <a:ext cx="5138725" cy="50403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CC99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Налоги на совокупный доход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589,4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0.36</cdr:y>
    </cdr:from>
    <cdr:to>
      <cdr:x>1</cdr:x>
      <cdr:y>0.44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48" y="1944216"/>
          <a:ext cx="5138756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9900"/>
        </a:solidFill>
        <a:ln xmlns:a="http://schemas.openxmlformats.org/drawingml/2006/main" w="9525">
          <a:solidFill>
            <a:srgbClr val="FF6699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Налоги на имущество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2 418,2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0.33994</cdr:x>
      <cdr:y>0.61039</cdr:y>
    </cdr:from>
    <cdr:to>
      <cdr:x>0.99956</cdr:x>
      <cdr:y>0.71705</cdr:y>
    </cdr:to>
    <cdr:sp macro="" textlink="">
      <cdr:nvSpPr>
        <cdr:cNvPr id="9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206" y="3357586"/>
          <a:ext cx="5128925" cy="586703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99CC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/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Неналоговые доходы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5 909,4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0.36364</cdr:y>
    </cdr:from>
    <cdr:to>
      <cdr:x>1</cdr:x>
      <cdr:y>0.44364</cdr:y>
    </cdr:to>
    <cdr:sp macro="" textlink="">
      <cdr:nvSpPr>
        <cdr:cNvPr id="12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1768" y="2000264"/>
          <a:ext cx="5207147" cy="440055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9900"/>
        </a:solidFill>
        <a:ln xmlns:a="http://schemas.openxmlformats.org/drawingml/2006/main" w="9525">
          <a:solidFill>
            <a:srgbClr val="FF6699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Налоги на имущество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2 418,2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0.34769</cdr:x>
      <cdr:y>0.49351</cdr:y>
    </cdr:from>
    <cdr:to>
      <cdr:x>1</cdr:x>
      <cdr:y>0.57143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2714644" y="2714644"/>
          <a:ext cx="5072098" cy="42862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 – 59,7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622775-18F3-441C-B7EA-F98E337A9C55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2114-C63F-4346-9D8A-852D030B9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86AC3-D523-46DF-AA84-7F503F2BA6D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0F9A-334F-4B1E-9308-990142A058A1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43E3-6421-48D0-94EA-10A3116A0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8BC8-9DC0-401A-A1AE-992278B8C205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A41A-EA56-4228-8CED-FA34BE28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10E6-A426-431C-99C8-0EAB4B430119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156E-F761-4B5A-BAC1-DCD21EA7B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0CB1-BEC6-4038-8A62-E18479049897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49F4-BB22-426D-90D7-5CAD4EF71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8C40-4676-404A-BF4C-43FB9A3DF7D8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CE5E-EDDF-4E21-8EBD-1C51DF40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A93-B369-45E7-BAD6-AC372154C858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9A70-55D9-4C17-AA10-32F8C159E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A4D9-5DAB-4A5F-A670-C08BF1B28BED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24DE-7432-46FF-9727-733DF5951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44FD-6B23-4A9A-AF66-513EFD92B432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ED61-E41A-41BF-83A7-2398429C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AF1D-19EE-4453-B8CD-5933581A8B43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E37D-41F5-45CF-83A2-09331B9B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621-3FD8-4598-BA59-349B08C7D09A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A757-6A40-4934-91F4-3B0B5022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016A-F444-45E8-A6F8-A3C177D1BFE0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21FF-3132-413D-B0A7-21411FDC1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0D190A6-779D-434E-86FE-23142EA81162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936F13-0DEC-420B-922E-8AAEEC01B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07" r:id="rId4"/>
    <p:sldLayoutId id="2147483913" r:id="rId5"/>
    <p:sldLayoutId id="2147483908" r:id="rId6"/>
    <p:sldLayoutId id="2147483914" r:id="rId7"/>
    <p:sldLayoutId id="2147483915" r:id="rId8"/>
    <p:sldLayoutId id="2147483916" r:id="rId9"/>
    <p:sldLayoutId id="2147483909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349500"/>
            <a:ext cx="7405688" cy="1471613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738" y="3573463"/>
            <a:ext cx="7407275" cy="20701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Елизаветовского сельского поселения Азовского района за </a:t>
            </a:r>
            <a:endParaRPr lang="en-US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en-US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8" descr="business, finance, investment, saving and cash concept - close up of euro paper money and coins on table"/>
          <p:cNvSpPr>
            <a:spLocks noChangeAspect="1" noChangeArrowheads="1"/>
          </p:cNvSpPr>
          <p:nvPr/>
        </p:nvSpPr>
        <p:spPr bwMode="auto">
          <a:xfrm>
            <a:off x="1381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7" name="Picture 8" descr="http://gubkinadm.ru/images/photos/medium/article2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278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705725" cy="1223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Уважаемые жители Елизаветовского сельского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поселения!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428750"/>
            <a:ext cx="7818437" cy="5286375"/>
          </a:xfrm>
        </p:spPr>
        <p:txBody>
          <a:bodyPr anchor="ctr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Елизаветовского сельского поселения предоставляет вашему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в рамках проекта «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Елизаветовского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администрации Елизаветовского сельского поселения В.С. Луговой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9"/>
          <p:cNvSpPr>
            <a:spLocks noChangeArrowheads="1"/>
          </p:cNvSpPr>
          <p:nvPr/>
        </p:nvSpPr>
        <p:spPr bwMode="auto">
          <a:xfrm>
            <a:off x="4643438" y="3284538"/>
            <a:ext cx="4176712" cy="338455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Доходы бюджета сельского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поселения в 2018 году исполнены в сумме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16 987,2 тыс. рублей или 122,3 % к плану.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476375" y="260350"/>
            <a:ext cx="7343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Администрацией Елизаветовского сельского поселения основных направлений бюджетной и налоговой политики в 2018 голу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971550" y="1341438"/>
            <a:ext cx="3240088" cy="863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Направления бюджетной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политики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1908175" y="2205038"/>
            <a:ext cx="936625" cy="1079500"/>
          </a:xfrm>
          <a:prstGeom prst="downArrow">
            <a:avLst>
              <a:gd name="adj1" fmla="val 50000"/>
              <a:gd name="adj2" fmla="val 24988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4572000" y="1341438"/>
            <a:ext cx="4032250" cy="863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Результаты исполнения бюджета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Елизаветовского сельского поселения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2018 году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084888" y="2211388"/>
            <a:ext cx="1008062" cy="1073150"/>
          </a:xfrm>
          <a:prstGeom prst="downArrow">
            <a:avLst>
              <a:gd name="adj1" fmla="val 50000"/>
              <a:gd name="adj2" fmla="val 24973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39750" y="3284538"/>
            <a:ext cx="3671888" cy="331311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Наращивание налогового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потенциала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7024688" cy="574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в бюджета сельского поселения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(тыс.руб.)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714375" y="1000125"/>
          <a:ext cx="8275638" cy="60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1258888" y="476250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исполнения плана по налоговым и неналоговым доходам бюджета поселения  за 2018 год</a:t>
            </a:r>
            <a:endParaRPr lang="ru-RU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4652963"/>
            <a:ext cx="7991475" cy="1854200"/>
          </a:xfrm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5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налогу на имущество физических лиц – 83,61 %</a:t>
            </a:r>
            <a:br>
              <a:rPr lang="ru-RU" sz="15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годового плана при прогнозируемом показателе не менее 95,5% от годового плана. Наилучшие показатели по исполнению доходной базы бюджета сложились по налогу на доходы физических лиц – 126,70 %.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633413" y="1346200"/>
          <a:ext cx="7661275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за 2018 год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992188" y="1938338"/>
          <a:ext cx="6878637" cy="394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992188" y="1938338"/>
          <a:ext cx="6878637" cy="397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7445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4. Расходы бюджета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AutoShape 5" descr="https://53news.ru/images/wsscontent/articles/2019/04/andrej-nikitin-raskryl-dannye-o-dokhodakh-svoej-semi-v-2018-go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6" name="Picture 7" descr="https://avatars.mds.yandex.net/get-pdb/1376537/3bd63181-6b3d-4fa4-9bd9-9046e988497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428875"/>
            <a:ext cx="4143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258888" y="476250"/>
            <a:ext cx="698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Анализ исполнения плана по программным расходам бюджета поселения  за 2018 год</a:t>
            </a:r>
          </a:p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188" y="4292600"/>
            <a:ext cx="820896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3"/>
          <p:cNvGraphicFramePr>
            <a:graphicFrameLocks/>
          </p:cNvGraphicFramePr>
          <p:nvPr/>
        </p:nvGraphicFramePr>
        <p:xfrm>
          <a:off x="1214438" y="1236663"/>
          <a:ext cx="7572375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2506</TotalTime>
  <Words>162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Gill Sans MT</vt:lpstr>
      <vt:lpstr>Arial</vt:lpstr>
      <vt:lpstr>Franklin Gothic Medium</vt:lpstr>
      <vt:lpstr>Franklin Gothic Book</vt:lpstr>
      <vt:lpstr>Wingdings 2</vt:lpstr>
      <vt:lpstr>Calibri</vt:lpstr>
      <vt:lpstr>Times New Roman</vt:lpstr>
      <vt:lpstr>Corbel</vt:lpstr>
      <vt:lpstr>Трек</vt:lpstr>
      <vt:lpstr>БЮДЖЕТ ДЛЯ ГРАЖДАН</vt:lpstr>
      <vt:lpstr>Уважаемые жители Елизаветовского сельского  поселения!</vt:lpstr>
      <vt:lpstr>Слайд 3</vt:lpstr>
      <vt:lpstr>Слайд 4</vt:lpstr>
      <vt:lpstr>Объем налоговых и неналоговых доходов в бюджета сельского поселения                                                                                           (тыс.руб.)</vt:lpstr>
      <vt:lpstr>Наименьший процент исполнения сложился по налогу на имущество физических лиц – 83,61 % от годового плана при прогнозируемом показателе не менее 95,5% от годового плана. Наилучшие показатели по исполнению доходной базы бюджета сложились по налогу на доходы физических лиц – 126,70 %.</vt:lpstr>
      <vt:lpstr>Распределение безвозмездных поступлений за 2018 год</vt:lpstr>
      <vt:lpstr>4. Расходы бюджета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StationAMD</cp:lastModifiedBy>
  <cp:revision>549</cp:revision>
  <dcterms:created xsi:type="dcterms:W3CDTF">2014-05-15T13:46:29Z</dcterms:created>
  <dcterms:modified xsi:type="dcterms:W3CDTF">2019-12-13T16:37:33Z</dcterms:modified>
</cp:coreProperties>
</file>