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85" r:id="rId4"/>
    <p:sldId id="262" r:id="rId5"/>
    <p:sldId id="275" r:id="rId6"/>
    <p:sldId id="286" r:id="rId7"/>
    <p:sldId id="271" r:id="rId8"/>
    <p:sldId id="268" r:id="rId9"/>
    <p:sldId id="277" r:id="rId10"/>
    <p:sldId id="287" r:id="rId11"/>
    <p:sldId id="283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6666FF"/>
    <a:srgbClr val="FF00FF"/>
    <a:srgbClr val="CC99FF"/>
    <a:srgbClr val="3CB46A"/>
    <a:srgbClr val="333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Озеленение территории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104.1</c:v>
                </c:pt>
                <c:pt idx="1">
                  <c:v>168</c:v>
                </c:pt>
                <c:pt idx="2">
                  <c:v>60.6</c:v>
                </c:pt>
                <c:pt idx="3">
                  <c:v>37.6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644864"/>
        <c:axId val="116441856"/>
        <c:axId val="0"/>
      </c:bar3DChart>
      <c:catAx>
        <c:axId val="1166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44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44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64486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Благоустройство территории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2087.3000000000002</c:v>
                </c:pt>
                <c:pt idx="1">
                  <c:v>965.1</c:v>
                </c:pt>
                <c:pt idx="2">
                  <c:v>635.5</c:v>
                </c:pt>
                <c:pt idx="3">
                  <c:v>368.8</c:v>
                </c:pt>
                <c:pt idx="4">
                  <c:v>357.7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336896"/>
        <c:axId val="116346880"/>
        <c:axId val="0"/>
      </c:bar3DChart>
      <c:catAx>
        <c:axId val="1163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34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3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33689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1463.2</c:v>
                </c:pt>
                <c:pt idx="1">
                  <c:v>1362.6</c:v>
                </c:pt>
                <c:pt idx="2">
                  <c:v>1452.6</c:v>
                </c:pt>
                <c:pt idx="3">
                  <c:v>1505.7</c:v>
                </c:pt>
                <c:pt idx="4">
                  <c:v>1438.4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466432"/>
        <c:axId val="116467968"/>
        <c:axId val="0"/>
      </c:bar3DChart>
      <c:catAx>
        <c:axId val="1164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46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46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46643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38.700000000000003</c:v>
                </c:pt>
                <c:pt idx="1">
                  <c:v>37.700000000000003</c:v>
                </c:pt>
                <c:pt idx="2">
                  <c:v>48.1</c:v>
                </c:pt>
                <c:pt idx="3">
                  <c:v>42.9</c:v>
                </c:pt>
                <c:pt idx="4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530560"/>
        <c:axId val="116556928"/>
        <c:axId val="0"/>
      </c:bar3DChart>
      <c:catAx>
        <c:axId val="11653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556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55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53056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Защита от ЧС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47.5</c:v>
                </c:pt>
                <c:pt idx="1">
                  <c:v>353.7</c:v>
                </c:pt>
                <c:pt idx="2">
                  <c:v>103.5</c:v>
                </c:pt>
                <c:pt idx="3">
                  <c:v>39.799999999999997</c:v>
                </c:pt>
                <c:pt idx="4">
                  <c:v>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582656"/>
        <c:axId val="116662272"/>
        <c:axId val="0"/>
      </c:bar3DChart>
      <c:catAx>
        <c:axId val="11658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66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66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58265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9.6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716672"/>
        <c:axId val="116718208"/>
        <c:axId val="0"/>
      </c:bar3DChart>
      <c:catAx>
        <c:axId val="1167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71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71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71667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88.9</c:v>
                </c:pt>
                <c:pt idx="4">
                  <c:v>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801536"/>
        <c:axId val="116803072"/>
        <c:axId val="0"/>
      </c:bar3DChart>
      <c:catAx>
        <c:axId val="11680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80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8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80153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Развитие малого и среднего бизнеса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3</c:v>
                </c:pt>
                <c:pt idx="3">
                  <c:v>1.3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825088"/>
        <c:axId val="117203712"/>
        <c:axId val="0"/>
      </c:bar3DChart>
      <c:catAx>
        <c:axId val="11682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720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2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82508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89E-2"/>
          <c:w val="0.57755064252120136"/>
          <c:h val="0.76305765844504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1.9754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0.95779999999999998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1.2617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1.3574999999999999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1.1389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0.95530000000000004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gapDepth val="198"/>
        <c:shape val="cylinder"/>
        <c:axId val="66927232"/>
        <c:axId val="66933120"/>
        <c:axId val="0"/>
      </c:bar3DChart>
      <c:catAx>
        <c:axId val="6692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66933120"/>
        <c:crosses val="autoZero"/>
        <c:auto val="1"/>
        <c:lblAlgn val="ctr"/>
        <c:lblOffset val="100"/>
        <c:noMultiLvlLbl val="0"/>
      </c:catAx>
      <c:valAx>
        <c:axId val="669331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692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6.4719869413775818E-2"/>
          <c:w val="0.30957433301061793"/>
          <c:h val="0.79710551007030572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176666296994561E-2"/>
          <c:y val="2.4657095963268445E-2"/>
          <c:w val="0.9208233337030054"/>
          <c:h val="0.87671929861010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31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1307726267352239E-2"/>
                  <c:y val="0.29276560962588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41399578573806E-2"/>
                  <c:y val="0.1620437122140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91487507723506E-2"/>
                  <c:y val="0.46811563791993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130594591169067E-2"/>
                  <c:y val="8.514034030706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73239436619724E-2"/>
                  <c:y val="0.26649076517150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636">
                <a:noFill/>
              </a:ln>
            </c:spPr>
            <c:txPr>
              <a:bodyPr/>
              <a:lstStyle/>
              <a:p>
                <a:pPr>
                  <a:defRPr sz="2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 formatCode="0.0">
                  <c:v>5997.7</c:v>
                </c:pt>
                <c:pt idx="1">
                  <c:v>6227.8</c:v>
                </c:pt>
                <c:pt idx="2">
                  <c:v>8227.9</c:v>
                </c:pt>
                <c:pt idx="3">
                  <c:v>6038.7</c:v>
                </c:pt>
                <c:pt idx="4">
                  <c:v>8020.5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66975616"/>
        <c:axId val="66977152"/>
        <c:axId val="0"/>
      </c:bar3DChart>
      <c:catAx>
        <c:axId val="669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238">
            <a:noFill/>
          </a:ln>
        </c:spPr>
        <c:txPr>
          <a:bodyPr rot="0" vert="horz"/>
          <a:lstStyle/>
          <a:p>
            <a:pPr>
              <a:defRPr sz="2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977152"/>
        <c:crosses val="autoZero"/>
        <c:auto val="1"/>
        <c:lblAlgn val="ctr"/>
        <c:lblOffset val="100"/>
        <c:noMultiLvlLbl val="0"/>
      </c:catAx>
      <c:valAx>
        <c:axId val="6697715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975616"/>
        <c:crosses val="autoZero"/>
        <c:crossBetween val="between"/>
      </c:valAx>
      <c:spPr>
        <a:solidFill>
          <a:srgbClr val="00B0F0"/>
        </a:solidFill>
        <a:ln w="24636">
          <a:noFill/>
        </a:ln>
      </c:spPr>
    </c:plotArea>
    <c:legend>
      <c:legendPos val="r"/>
      <c:layout>
        <c:manualLayout>
          <c:xMode val="edge"/>
          <c:yMode val="edge"/>
          <c:x val="0.94227348342020611"/>
          <c:y val="0.47892720306513409"/>
          <c:w val="2.2530674951917674E-2"/>
          <c:h val="4.1168844659589053E-2"/>
        </c:manualLayout>
      </c:layout>
      <c:overlay val="0"/>
      <c:spPr>
        <a:solidFill>
          <a:schemeClr val="bg1"/>
        </a:solidFill>
        <a:ln w="3079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CC66"/>
    </a:solidFill>
    <a:ln>
      <a:noFill/>
    </a:ln>
  </c:spPr>
  <c:txPr>
    <a:bodyPr/>
    <a:lstStyle/>
    <a:p>
      <a:pPr>
        <a:defRPr sz="94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38"/>
          <c:w val="0.53419909025138879"/>
          <c:h val="0.69971719888211714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2"/>
          <c:y val="0.18633234608362476"/>
          <c:w val="0.33131706378466003"/>
          <c:h val="0.7710112332069764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74735300987738E-2"/>
          <c:y val="9.532974099211175E-2"/>
          <c:w val="0.6753793730209825"/>
          <c:h val="0.84873649802309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8832200561986"/>
                  <c:y val="2.277702883480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возврат остатков иных межбюджетных трансфертов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0.96109999999999995</c:v>
                </c:pt>
                <c:pt idx="1">
                  <c:v>3.8800000000000001E-2</c:v>
                </c:pt>
                <c:pt idx="2">
                  <c:v>1E-4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363879524340804"/>
          <c:y val="0.29855664400019122"/>
          <c:w val="0.2369913282161511"/>
          <c:h val="0.63250039098700628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spPr>
              <a:solidFill>
                <a:srgbClr val="6666FF"/>
              </a:solidFill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0314</c:v>
                </c:pt>
                <c:pt idx="6">
                  <c:v>0412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0.5081</c:v>
                </c:pt>
                <c:pt idx="1">
                  <c:v>5.0000000000000001E-3</c:v>
                </c:pt>
                <c:pt idx="2">
                  <c:v>0.02</c:v>
                </c:pt>
                <c:pt idx="3">
                  <c:v>2.3E-2</c:v>
                </c:pt>
                <c:pt idx="4">
                  <c:v>1E-3</c:v>
                </c:pt>
                <c:pt idx="5">
                  <c:v>1E-3</c:v>
                </c:pt>
                <c:pt idx="6">
                  <c:v>5.0000000000000001E-4</c:v>
                </c:pt>
                <c:pt idx="7">
                  <c:v>0.11509999999999999</c:v>
                </c:pt>
                <c:pt idx="8">
                  <c:v>0.32</c:v>
                </c:pt>
                <c:pt idx="9">
                  <c:v>6.0000000000000001E-3</c:v>
                </c:pt>
                <c:pt idx="10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8820057738337321"/>
          <c:y val="5.3839728367287419E-2"/>
          <c:w val="0.10163854200697393"/>
          <c:h val="0.882704245302670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736551833233604"/>
          <c:y val="3.6559139784946237E-2"/>
          <c:w val="0.53928790680466543"/>
          <c:h val="0.76989247311827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00FF00"/>
            </a:solidFill>
            <a:ln w="126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5135327008964441E-3"/>
                  <c:y val="0.14883701956878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56960569096637E-3"/>
                  <c:y val="0.36056754372175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66">
                <a:noFill/>
              </a:ln>
            </c:spPr>
            <c:txPr>
              <a:bodyPr rot="-5400000" vert="horz"/>
              <a:lstStyle/>
              <a:p>
                <a:pPr algn="ctr">
                  <a:defRPr sz="13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16748.900000000001</c:v>
                </c:pt>
                <c:pt idx="1">
                  <c:v>15933.3</c:v>
                </c:pt>
                <c:pt idx="2">
                  <c:v>15450.1</c:v>
                </c:pt>
                <c:pt idx="3">
                  <c:v>16840.8</c:v>
                </c:pt>
                <c:pt idx="4">
                  <c:v>15848.3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6214528"/>
        <c:axId val="66220416"/>
        <c:axId val="0"/>
      </c:bar3DChart>
      <c:catAx>
        <c:axId val="662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22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220416"/>
        <c:scaling>
          <c:orientation val="minMax"/>
        </c:scaling>
        <c:delete val="0"/>
        <c:axPos val="l"/>
        <c:majorGridlines>
          <c:spPr>
            <a:ln w="317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214528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.7177985948477752"/>
          <c:y val="0.43225806451612903"/>
          <c:w val="0.27751756440281028"/>
          <c:h val="0.13763440860215054"/>
        </c:manualLayout>
      </c:layout>
      <c:overlay val="0"/>
      <c:spPr>
        <a:noFill/>
        <a:ln w="3171">
          <a:solidFill>
            <a:schemeClr val="tx1"/>
          </a:solidFill>
          <a:prstDash val="solid"/>
        </a:ln>
      </c:spPr>
      <c:txPr>
        <a:bodyPr/>
        <a:lstStyle/>
        <a:p>
          <a:pPr>
            <a:defRPr sz="165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06198914406339"/>
          <c:y val="4.2593473259385901E-2"/>
          <c:w val="0.49660975169425631"/>
          <c:h val="0.76713847795072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0.89139999999999997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Соц.поддержка граждан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0.99109999999999998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Пожарная безопасность и защита от ЧС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0.99750000000000005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Благоустройство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0.99819999999999998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0.88429999999999997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0.95530000000000004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спорта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Развитие предпринимательства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29248"/>
        <c:axId val="67035136"/>
      </c:barChart>
      <c:catAx>
        <c:axId val="6702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67035136"/>
        <c:crosses val="autoZero"/>
        <c:auto val="1"/>
        <c:lblAlgn val="ctr"/>
        <c:lblOffset val="100"/>
        <c:noMultiLvlLbl val="0"/>
      </c:catAx>
      <c:valAx>
        <c:axId val="67035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702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632"/>
          <c:y val="3.5075768286569955E-3"/>
          <c:w val="0.34927210816731863"/>
          <c:h val="0.9964925068385794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920439875325855E-3"/>
                  <c:y val="0.14901183866779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13461238373064E-4"/>
                  <c:y val="0.359243514288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(факт)</c:v>
                </c:pt>
                <c:pt idx="1">
                  <c:v>2021 (факт)</c:v>
                </c:pt>
                <c:pt idx="2">
                  <c:v>2022  (факт)</c:v>
                </c:pt>
                <c:pt idx="3">
                  <c:v>2023 (факт)</c:v>
                </c:pt>
                <c:pt idx="4">
                  <c:v>2024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4477.5</c:v>
                </c:pt>
                <c:pt idx="1">
                  <c:v>4997.5</c:v>
                </c:pt>
                <c:pt idx="2">
                  <c:v>4875.6000000000004</c:v>
                </c:pt>
                <c:pt idx="3">
                  <c:v>5562.5</c:v>
                </c:pt>
                <c:pt idx="4">
                  <c:v>5068.2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6589312"/>
        <c:axId val="96590848"/>
        <c:axId val="0"/>
      </c:bar3DChart>
      <c:catAx>
        <c:axId val="9658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659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659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658931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0.31906</cdr:x>
      <cdr:y>0.01333</cdr:y>
    </cdr:from>
    <cdr:to>
      <cdr:x>0.99881</cdr:x>
      <cdr:y>0.10667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8272" y="72008"/>
          <a:ext cx="5215996" cy="504092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00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доходы физических лиц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2 607,5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0.13333</cdr:y>
    </cdr:from>
    <cdr:to>
      <cdr:x>1</cdr:x>
      <cdr:y>0.21333</cdr:y>
    </cdr:to>
    <cdr:sp macro="" textlink="">
      <cdr:nvSpPr>
        <cdr:cNvPr id="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79" y="720080"/>
          <a:ext cx="5138725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3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430,9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0.24</cdr:y>
    </cdr:from>
    <cdr:to>
      <cdr:x>1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79" y="1296144"/>
          <a:ext cx="5138725" cy="50403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– 3 778,4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0.32844</cdr:x>
      <cdr:y>0.36</cdr:y>
    </cdr:from>
    <cdr:to>
      <cdr:x>0.99812</cdr:x>
      <cdr:y>0.44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280" y="1944216"/>
          <a:ext cx="5138725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Государственная пошлина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26,1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0.34038</cdr:x>
      <cdr:y>0.46667</cdr:y>
    </cdr:from>
    <cdr:to>
      <cdr:x>1</cdr:x>
      <cdr:y>0.57333</cdr:y>
    </cdr:to>
    <cdr:sp macro="" textlink="">
      <cdr:nvSpPr>
        <cdr:cNvPr id="9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1885" y="2520281"/>
          <a:ext cx="5061519" cy="576063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Неналоговые доходы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177,6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0.07103</cdr:x>
      <cdr:y>0.04493</cdr:y>
    </cdr:from>
    <cdr:to>
      <cdr:x>0.34187</cdr:x>
      <cdr:y>1</cdr:y>
    </cdr:to>
    <cdr:sp macro="" textlink="">
      <cdr:nvSpPr>
        <cdr:cNvPr id="10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940000">
          <a:off x="545007" y="416304"/>
          <a:ext cx="2078337" cy="5157954"/>
        </a:xfrm>
        <a:prstGeom xmlns:a="http://schemas.openxmlformats.org/drawingml/2006/main" prst="curvedRightArrow">
          <a:avLst>
            <a:gd name="adj1" fmla="val 56324"/>
            <a:gd name="adj2" fmla="val 112647"/>
            <a:gd name="adj3" fmla="val 33333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0.43167</cdr:x>
      <cdr:y>0.64</cdr:y>
    </cdr:from>
    <cdr:to>
      <cdr:x>0.96246</cdr:x>
      <cdr:y>1</cdr:y>
    </cdr:to>
    <cdr:pic>
      <cdr:nvPicPr>
        <cdr:cNvPr id="11" name="Picture 13" descr="2_prev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12368" y="3456384"/>
          <a:ext cx="4073004" cy="1944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378" y="3573016"/>
            <a:ext cx="740664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Елизаветовского сельского поселения Азовского района за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94590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408"/>
            <a:ext cx="3384376" cy="248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kern="0" dirty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Елизаветовского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Азовского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последние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kern="0" dirty="0" smtClean="0">
                <a:solidFill>
                  <a:srgbClr val="6666FF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23016"/>
              </p:ext>
            </p:extLst>
          </p:nvPr>
        </p:nvGraphicFramePr>
        <p:xfrm>
          <a:off x="1043608" y="1700808"/>
          <a:ext cx="7828855" cy="464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293096"/>
            <a:ext cx="8208912" cy="2160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824518"/>
              </p:ext>
            </p:extLst>
          </p:nvPr>
        </p:nvGraphicFramePr>
        <p:xfrm>
          <a:off x="1043608" y="1124744"/>
          <a:ext cx="77768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71600" y="116632"/>
            <a:ext cx="77152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</a:t>
            </a:r>
            <a:r>
              <a:rPr lang="ru-RU" sz="2000" dirty="0">
                <a:solidFill>
                  <a:srgbClr val="CC00CC"/>
                </a:solidFill>
                <a:latin typeface="Times New Roman"/>
                <a:ea typeface="Times New Roman"/>
              </a:rPr>
              <a:t>Развитие культуры Елизаветовского сельского поселения" муниципальной программы "Развитие культуры Елизаветовского сельского поселения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последние 5 лет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                                                                                                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тыс. руб.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65821"/>
              </p:ext>
            </p:extLst>
          </p:nvPr>
        </p:nvGraphicFramePr>
        <p:xfrm>
          <a:off x="1043608" y="1844824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30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9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«Озеленение территории Елизаветовского сельского поселения»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72132"/>
              </p:ext>
            </p:extLst>
          </p:nvPr>
        </p:nvGraphicFramePr>
        <p:xfrm>
          <a:off x="1115616" y="1679600"/>
          <a:ext cx="7848872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08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632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«Благоустройство территории Елизаветовского 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468"/>
              </p:ext>
            </p:extLst>
          </p:nvPr>
        </p:nvGraphicFramePr>
        <p:xfrm>
          <a:off x="1043608" y="1591166"/>
          <a:ext cx="7606481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45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9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«Развитие сетей наружного освещения Елизаветовского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9021"/>
              </p:ext>
            </p:extLst>
          </p:nvPr>
        </p:nvGraphicFramePr>
        <p:xfrm>
          <a:off x="1043608" y="1591166"/>
          <a:ext cx="7848872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12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«Обеспечение общественного порядка и противодействие преступности в Елизаветовском сельском поселении» </a:t>
            </a:r>
            <a:endParaRPr lang="ru-RU" kern="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1242"/>
              </p:ext>
            </p:extLst>
          </p:nvPr>
        </p:nvGraphicFramePr>
        <p:xfrm>
          <a:off x="1043608" y="1591166"/>
          <a:ext cx="7606481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8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«Участие в предупреждении и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ликвидации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последствий чрезвычайных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ситуаций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 границах Елизаветовского сельского поселения, обеспечение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безопасности и безопасности людей </a:t>
            </a:r>
            <a:endParaRPr lang="ru-RU" kern="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водных объектах»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38749"/>
              </p:ext>
            </p:extLst>
          </p:nvPr>
        </p:nvGraphicFramePr>
        <p:xfrm>
          <a:off x="1115615" y="1970276"/>
          <a:ext cx="7344817" cy="41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89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Елизаветовского сельского поселения» </a:t>
            </a:r>
            <a:endParaRPr lang="ru-RU" kern="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13875"/>
              </p:ext>
            </p:extLst>
          </p:nvPr>
        </p:nvGraphicFramePr>
        <p:xfrm>
          <a:off x="1115615" y="1916832"/>
          <a:ext cx="7442823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1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«Социальная поддержка граждан» </a:t>
            </a:r>
            <a:endParaRPr lang="ru-RU" kern="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62192"/>
              </p:ext>
            </p:extLst>
          </p:nvPr>
        </p:nvGraphicFramePr>
        <p:xfrm>
          <a:off x="1043607" y="1916832"/>
          <a:ext cx="7514831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61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Елизаветовского сельского поселения предоставляет вашему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Администрации Елизаветовского сельского поселения                                         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 Луговой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Уважаемые жители Елизаветовского сельского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поселения!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https://xn--h1aaigu4ed.xn--p1ai/wp-content/uploads/2024/12/i-1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35283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«Развитие малого и среднего бизнеса в Елизаветовском сельском поселении» </a:t>
            </a:r>
            <a:r>
              <a:rPr lang="ru-RU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62665"/>
              </p:ext>
            </p:extLst>
          </p:nvPr>
        </p:nvGraphicFramePr>
        <p:xfrm>
          <a:off x="899593" y="1916832"/>
          <a:ext cx="7658846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72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4860032" y="3284985"/>
            <a:ext cx="4104456" cy="3384104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сельского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исполнены в сумме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17 342,5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114,61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назначениям.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достигнутого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3 528,7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7344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Администрацией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налоговой политики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71600" y="1340768"/>
            <a:ext cx="3240038" cy="864096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бюджетной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политики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7704" y="2205037"/>
            <a:ext cx="936625" cy="10799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60032" y="1340768"/>
            <a:ext cx="4104456" cy="864269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исполнения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588223" y="2204864"/>
            <a:ext cx="1008063" cy="107422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71600" y="3284985"/>
            <a:ext cx="3528392" cy="331266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Наращивание налогового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потенциала поселения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1245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в бюджета сельского поселения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(тыс.руб.)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99480"/>
              </p:ext>
            </p:extLst>
          </p:nvPr>
        </p:nvGraphicFramePr>
        <p:xfrm>
          <a:off x="1043608" y="1124744"/>
          <a:ext cx="76734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сложился по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оходам </a:t>
            </a:r>
            <a:r>
              <a:rPr lang="ru-RU" sz="1500" b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95,53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от годового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плана.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Наилучший показатель по исполнению доходной базы бюджета сельского поселения сложился по НДФЛ –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197,54%.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391592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95536" y="169863"/>
            <a:ext cx="8424936" cy="1314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000" b="1" kern="1200" cap="all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Динамика собственных доходов  бюджета Елизаветовского сельского поселения за последние 5 лет</a:t>
            </a: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204945"/>
              </p:ext>
            </p:extLst>
          </p:nvPr>
        </p:nvGraphicFramePr>
        <p:xfrm>
          <a:off x="517525" y="1603375"/>
          <a:ext cx="8302947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3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70497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648365"/>
              </p:ext>
            </p:extLst>
          </p:nvPr>
        </p:nvGraphicFramePr>
        <p:xfrm>
          <a:off x="1619672" y="1988840"/>
          <a:ext cx="7056784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87501"/>
              </p:ext>
            </p:extLst>
          </p:nvPr>
        </p:nvGraphicFramePr>
        <p:xfrm>
          <a:off x="1619672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4. Расходы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5029200" cy="292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</a:t>
            </a:r>
            <a:r>
              <a:rPr lang="ru-RU" sz="2800" b="1" dirty="0" smtClean="0"/>
              <a:t>2024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42710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2354</TotalTime>
  <Words>534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БЮДЖЕТ ДЛЯ ГРАЖДАН</vt:lpstr>
      <vt:lpstr>Уважаемые жители Елизаветовского сельского  поселения!</vt:lpstr>
      <vt:lpstr>Презентация PowerPoint</vt:lpstr>
      <vt:lpstr>Объем налоговых и неналоговых доходов в бюджета сельского поселения                                                                                           (тыс.руб.)</vt:lpstr>
      <vt:lpstr>       Наименьший процент исполнения сложился по доходам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 – 95,53 % от годового плана. Наилучший показатель по исполнению доходной базы бюджета сельского поселения сложился по НДФЛ – 197,54%.</vt:lpstr>
      <vt:lpstr>Презентация PowerPoint</vt:lpstr>
      <vt:lpstr>Распределение безвозмездных поступлений за 2024 год</vt:lpstr>
      <vt:lpstr>4. Расходы</vt:lpstr>
      <vt:lpstr>Распределение расходов по разделам и подразделам за 2024 год</vt:lpstr>
      <vt:lpstr>Динамика расходов бюджета Елизаветовского сельского поселения Азовского района за последние 5 лет                                                                                        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536</cp:revision>
  <dcterms:created xsi:type="dcterms:W3CDTF">2014-05-15T13:46:29Z</dcterms:created>
  <dcterms:modified xsi:type="dcterms:W3CDTF">2025-04-28T12:12:49Z</dcterms:modified>
</cp:coreProperties>
</file>