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816" r:id="rId5"/>
    <p:sldMasterId id="2147483829" r:id="rId6"/>
    <p:sldMasterId id="2147483867" r:id="rId7"/>
    <p:sldMasterId id="2147483879" r:id="rId8"/>
  </p:sldMasterIdLst>
  <p:notesMasterIdLst>
    <p:notesMasterId r:id="rId20"/>
  </p:notesMasterIdLst>
  <p:sldIdLst>
    <p:sldId id="280" r:id="rId9"/>
    <p:sldId id="284" r:id="rId10"/>
    <p:sldId id="289" r:id="rId11"/>
    <p:sldId id="257" r:id="rId12"/>
    <p:sldId id="258" r:id="rId13"/>
    <p:sldId id="274" r:id="rId14"/>
    <p:sldId id="260" r:id="rId15"/>
    <p:sldId id="273" r:id="rId16"/>
    <p:sldId id="292" r:id="rId17"/>
    <p:sldId id="286" r:id="rId18"/>
    <p:sldId id="293" r:id="rId19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976" autoAdjust="0"/>
    <p:restoredTop sz="94676" autoAdjust="0"/>
  </p:normalViewPr>
  <p:slideViewPr>
    <p:cSldViewPr>
      <p:cViewPr>
        <p:scale>
          <a:sx n="73" d="100"/>
          <a:sy n="73" d="100"/>
        </p:scale>
        <p:origin x="-3594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26139406054454"/>
          <c:y val="8.1992629709165141E-2"/>
          <c:w val="0.73277275467416214"/>
          <c:h val="0.67799845093718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Боковского сельского поселения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13747</c:v>
                </c:pt>
                <c:pt idx="1">
                  <c:v>12682.4</c:v>
                </c:pt>
                <c:pt idx="2">
                  <c:v>12462.3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98400"/>
        <c:axId val="55399936"/>
      </c:barChart>
      <c:catAx>
        <c:axId val="5539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539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53999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5398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</a:t>
            </a:r>
            <a:r>
              <a:rPr lang="ru-RU" dirty="0"/>
              <a:t>налоговых доходов бюджета </a:t>
            </a:r>
            <a:r>
              <a:rPr lang="ru-RU" dirty="0" smtClean="0"/>
              <a:t>Елизаветовского</a:t>
            </a:r>
            <a:r>
              <a:rPr lang="ru-RU" baseline="0" dirty="0" smtClean="0"/>
              <a:t> </a:t>
            </a:r>
            <a:r>
              <a:rPr lang="ru-RU" dirty="0" smtClean="0"/>
              <a:t>сельского поселения Азовского района </a:t>
            </a:r>
            <a:r>
              <a:rPr lang="ru-RU" dirty="0" smtClean="0"/>
              <a:t>2025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4605919003115264"/>
          <c:y val="0"/>
        </c:manualLayout>
      </c:layout>
      <c:overlay val="0"/>
      <c:spPr>
        <a:noFill/>
        <a:ln w="24848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Боковского сельского поселения 2025 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налоги на совокупный доход 23,7 %</c:v>
                </c:pt>
                <c:pt idx="1">
                  <c:v>НДФЛ 27,28 %</c:v>
                </c:pt>
                <c:pt idx="2">
                  <c:v>налоги на имущество 46,88 %</c:v>
                </c:pt>
                <c:pt idx="3">
                  <c:v>неналоговые 0,9 %</c:v>
                </c:pt>
                <c:pt idx="4">
                  <c:v>Гос.пошлина 0,42 %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23.7</c:v>
                </c:pt>
                <c:pt idx="1">
                  <c:v>27.28</c:v>
                </c:pt>
                <c:pt idx="2">
                  <c:v>46.88</c:v>
                </c:pt>
                <c:pt idx="3">
                  <c:v>1.72</c:v>
                </c:pt>
                <c:pt idx="4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60924855491329488"/>
          <c:y val="0.14109347442680778"/>
          <c:w val="0.37803468208092489"/>
          <c:h val="0.80599647266313956"/>
        </c:manualLayout>
      </c:layout>
      <c:overlay val="0"/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7559.5</c:v>
                </c:pt>
                <c:pt idx="1">
                  <c:v>6343.9</c:v>
                </c:pt>
                <c:pt idx="2">
                  <c:v>5906.4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32929280"/>
        <c:axId val="32930816"/>
        <c:axId val="0"/>
      </c:bar3DChart>
      <c:catAx>
        <c:axId val="3292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32930816"/>
        <c:crosses val="autoZero"/>
        <c:auto val="1"/>
        <c:lblAlgn val="ctr"/>
        <c:lblOffset val="100"/>
        <c:noMultiLvlLbl val="0"/>
      </c:catAx>
      <c:valAx>
        <c:axId val="3293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3292928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5.306603773584908E-2"/>
          <c:y val="0.92241379310344829"/>
          <c:w val="0.89976415094339623"/>
          <c:h val="7.3275862068965483E-2"/>
        </c:manualLayout>
      </c:layout>
      <c:overlay val="0"/>
      <c:txPr>
        <a:bodyPr/>
        <a:lstStyle/>
        <a:p>
          <a:pPr>
            <a:defRPr sz="170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27"/>
          <c:y val="3.1605840010422895E-2"/>
          <c:w val="0.56654341350486415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672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 (муниципальные программы)</c:v>
                </c:pt>
                <c:pt idx="1">
                  <c:v>2026 год (муниципальные программы)</c:v>
                </c:pt>
                <c:pt idx="2">
                  <c:v>2027 год (муниципальные программы)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13161.9</c:v>
                </c:pt>
                <c:pt idx="1">
                  <c:v>11564.4</c:v>
                </c:pt>
                <c:pt idx="2">
                  <c:v>11813.9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7950208"/>
        <c:axId val="57952896"/>
        <c:axId val="0"/>
      </c:bar3DChart>
      <c:catAx>
        <c:axId val="579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22"/>
            </a:pPr>
            <a:endParaRPr lang="ru-RU"/>
          </a:p>
        </c:txPr>
        <c:crossAx val="57952896"/>
        <c:crosses val="autoZero"/>
        <c:auto val="1"/>
        <c:lblAlgn val="ctr"/>
        <c:lblOffset val="100"/>
        <c:noMultiLvlLbl val="0"/>
      </c:catAx>
      <c:valAx>
        <c:axId val="57952896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950208"/>
        <c:crosses val="autoZero"/>
        <c:crossBetween val="between"/>
        <c:majorUnit val="1000"/>
      </c:valAx>
      <c:spPr>
        <a:noFill/>
        <a:ln w="25791">
          <a:noFill/>
        </a:ln>
      </c:spPr>
    </c:plotArea>
    <c:legend>
      <c:legendPos val="r"/>
      <c:layout>
        <c:manualLayout>
          <c:xMode val="edge"/>
          <c:yMode val="edge"/>
          <c:x val="0.71968854282536154"/>
          <c:y val="7.1786310517529234E-2"/>
          <c:w val="0.27030033370411571"/>
          <c:h val="0.148580968280467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4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318C-2CAF-45E9-B061-2B3099425549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AEE1-BB01-4356-9102-F1E62F636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561E-65A2-4892-9A1C-7E83D0AD7171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A6ED-EC64-4BED-B4FB-A11D27A0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1E5A-97AC-43DF-BB2D-E077C5AF83A1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BE44-DA6F-4308-91F8-60BDB6DAC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4BAE-1A97-48EE-A0D4-DE9FDF04EC11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476C-3FB4-4FBE-AFE5-D45041064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346B-5028-4067-8CF3-BBDAB3589EC1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6B69-43C2-4C08-AADB-6FD17F95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61CB-8408-404B-8095-11E708E31C7D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A885-C74F-4B1B-8017-A08849A9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FF4D8F1-72F8-4D2A-AEA5-7C414A884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136D48-E5CE-464A-A07E-C489C13E0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272931-D010-4E33-9F6C-CF8B64585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81B-545C-4F0C-B49D-B42888CB329D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5101-DB24-47F4-AD18-F2D3A07A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412006-9CCB-4F36-9084-A85B61BB7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DB7B6D-6C47-4843-80BC-4AB8DDCAA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160122-C104-42E5-8E74-1A1C71E8A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63A133-756D-4495-A0FA-C29918ED3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5B5107-3FF1-42B5-9EF5-BAD9FE8EF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4D5B-1CBA-4096-B64D-4C5292016DF3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543E-02DA-4E69-9A96-2F90781D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95FF-5EA6-41D5-80CB-265FB08BCED9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A688-4495-4AC9-8548-4B773677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74A8DCDC-971D-422E-B7C2-6A7B7BA67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3EB194-7ECB-4FC8-A63F-F7D2B8749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AEF19-D58B-4F2C-894D-7CEBB9C6D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1D10-7DD5-4D6C-942E-E82AB5AB897C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BDD5-2875-45CE-986E-36513D90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DB95A-BB4B-4188-9945-B3DB0254E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7763E-CCB1-4939-9405-A6A1EE9E8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80E65-24BD-490F-A4C9-96603DC33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28810-81A2-4BCA-BD62-DFD175E7F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9B3215-1F47-491C-AD98-A1E71E95A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DF36-CBD3-42EF-9AD1-F55D7F7D2754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CDAC-3901-4393-8A12-3165570DA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B74E0-3903-49E5-8A9A-5B41FB46A259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849CA-D3CD-4081-A910-03E3722AF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05.11.2024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05.11.2024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05.11.2024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57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65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05.11.2024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457C6-10A9-4627-9783-8409B493A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05.11.2024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54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68C104D-2A47-41BD-AC84-82399DD49AF4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B11BDD-41BB-469D-992C-457186606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3375"/>
            <a:ext cx="8713788" cy="23082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Проект бюджета</a:t>
            </a:r>
            <a:endParaRPr lang="ru-RU" sz="3100" b="1" dirty="0" smtClean="0">
              <a:solidFill>
                <a:srgbClr val="443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Елизаветовского сельского поселения Азовского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2025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 и на </a:t>
            </a: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период </a:t>
            </a:r>
            <a:endParaRPr lang="ru-RU" sz="3100" b="1" smtClean="0">
              <a:solidFill>
                <a:srgbClr val="443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2026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2027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годов</a:t>
            </a:r>
          </a:p>
        </p:txBody>
      </p:sp>
      <p:pic>
        <p:nvPicPr>
          <p:cNvPr id="118786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52513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755576" y="260350"/>
            <a:ext cx="7704856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АДМИНИСТРАЦИЯ </a:t>
            </a:r>
            <a:r>
              <a:rPr lang="ru-RU" dirty="0" smtClean="0"/>
              <a:t>ЕЛИЗАВЕТОВСКОГО </a:t>
            </a:r>
            <a:r>
              <a:rPr lang="ru-RU" dirty="0"/>
              <a:t>СЕЛЬСКОГО ПОСЕЛЕНИЯ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Елизаветовского сельского поселения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476017"/>
              </p:ext>
            </p:extLst>
          </p:nvPr>
        </p:nvGraphicFramePr>
        <p:xfrm>
          <a:off x="392113" y="1920875"/>
          <a:ext cx="8791575" cy="589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219450" y="3332163"/>
            <a:ext cx="817563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1916833"/>
            <a:ext cx="13681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/>
              <a:t>тыс</a:t>
            </a:r>
            <a:r>
              <a:rPr lang="ru-RU" sz="1400" b="1" i="1" dirty="0" smtClean="0"/>
              <a:t>. 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 dirty="0"/>
              <a:t>программ в </a:t>
            </a:r>
            <a:r>
              <a:rPr lang="ru-RU" b="1" i="1" dirty="0" smtClean="0"/>
              <a:t>2025-2027 </a:t>
            </a:r>
            <a:r>
              <a:rPr lang="ru-RU" b="1" i="1" dirty="0"/>
              <a:t>годах</a:t>
            </a:r>
          </a:p>
        </p:txBody>
      </p:sp>
      <p:pic>
        <p:nvPicPr>
          <p:cNvPr id="132112" name="Picture 16" descr="1390316433_g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860800"/>
            <a:ext cx="2736850" cy="2727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Елизаветовского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07950" y="3990975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FFFFFF"/>
                </a:solidFill>
                <a:latin typeface="Decorlz"/>
              </a:rPr>
              <a:t>Бюджет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Елизаветовского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сельского поселения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 Азовского района на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2025-2027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годы создает дополнительные условия для выполнения поставленных Президентом России, Губернатором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Р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остовской области ,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Главой Елизаветовского сельского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поселения стратегических задач в секторах муниципальной ответственности</a:t>
            </a:r>
            <a:r>
              <a:rPr lang="ru-RU" sz="1200" dirty="0">
                <a:solidFill>
                  <a:srgbClr val="FFFFFF"/>
                </a:solidFill>
                <a:latin typeface="Decorlz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08BC5-A5A3-414F-9FD8-C9A0EE97E7D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2807816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7817" y="3343275"/>
            <a:ext cx="2365684" cy="17065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Елизаветовского сельского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экономического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Елизаветовского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8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Основа формирования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Елизаветовского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Азовского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 на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2341562" y="470298"/>
            <a:ext cx="3526581" cy="20161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20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2597150" cy="115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6000"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Елизаветовского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907613" y="3648340"/>
            <a:ext cx="506413" cy="69944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34735" y="4210660"/>
            <a:ext cx="506413" cy="565809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-1442589">
            <a:off x="3851646" y="2609255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19825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692150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Елизаветовского сельского </a:t>
            </a: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БЮДЖЕТ НА </a:t>
            </a:r>
            <a:r>
              <a:rPr lang="ru-RU" b="1" dirty="0" smtClean="0"/>
              <a:t>2025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>2026 </a:t>
            </a:r>
            <a:r>
              <a:rPr lang="ru-RU" b="1" dirty="0" smtClean="0"/>
              <a:t>И </a:t>
            </a:r>
            <a:r>
              <a:rPr lang="ru-RU" b="1" dirty="0" smtClean="0"/>
              <a:t>2027 </a:t>
            </a:r>
            <a:r>
              <a:rPr lang="ru-RU" b="1" dirty="0"/>
              <a:t>ГОДОВ </a:t>
            </a:r>
          </a:p>
          <a:p>
            <a:pPr algn="ctr"/>
            <a:r>
              <a:rPr lang="ru-RU" b="1" dirty="0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 dirty="0"/>
                <a:t>эффективности бюджетных расходов</a:t>
              </a:r>
              <a:r>
                <a:rPr lang="ru-RU" sz="1400" b="1" dirty="0" smtClean="0"/>
                <a:t>,</a:t>
              </a:r>
              <a:endParaRPr lang="ru-RU" sz="1400" b="1" dirty="0"/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Соответствие финансовых возможностей </a:t>
              </a:r>
              <a:r>
                <a:rPr lang="ru-RU" sz="1400" b="1" dirty="0" smtClean="0"/>
                <a:t>Елизаветовского </a:t>
              </a:r>
              <a:r>
                <a:rPr lang="ru-RU" sz="1400" b="1" dirty="0"/>
                <a:t>сельского поселения</a:t>
              </a:r>
            </a:p>
            <a:p>
              <a:pPr algn="ctr"/>
              <a:r>
                <a:rPr lang="ru-RU" sz="1400" b="1" dirty="0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роли бюджетной политики для поддержки экономического роста</a:t>
              </a:r>
              <a:r>
                <a:rPr lang="ru-RU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решения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Елизаветовского сельского поселения Азовского района на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2027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06568413"/>
              </p:ext>
            </p:extLst>
          </p:nvPr>
        </p:nvGraphicFramePr>
        <p:xfrm>
          <a:off x="595313" y="2349500"/>
          <a:ext cx="8297862" cy="4011614"/>
        </p:xfrm>
        <a:graphic>
          <a:graphicData uri="http://schemas.openxmlformats.org/drawingml/2006/table">
            <a:tbl>
              <a:tblPr/>
              <a:tblGrid>
                <a:gridCol w="4257593"/>
                <a:gridCol w="1371452"/>
                <a:gridCol w="1369806"/>
                <a:gridCol w="1299011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13 747,0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12 682,4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12 462,3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6 187,5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6 338,5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6 555,9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7 559,5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6 343,9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5 906,4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13 747,0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12 682,4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12 462,3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</a:t>
            </a: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26084077"/>
              </p:ext>
            </p:extLst>
          </p:nvPr>
        </p:nvGraphicFramePr>
        <p:xfrm>
          <a:off x="112712" y="2143125"/>
          <a:ext cx="9210676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683567" y="1700808"/>
            <a:ext cx="129445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635896" y="3543300"/>
            <a:ext cx="108215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12 682,4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34012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13 747,0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092700" y="3584575"/>
            <a:ext cx="1296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12 462,3</a:t>
            </a: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Елизаветовского сельского </a:t>
            </a:r>
            <a:r>
              <a:rPr lang="ru-RU" sz="2000" b="1" dirty="0">
                <a:solidFill>
                  <a:schemeClr val="bg1"/>
                </a:solidFill>
              </a:rPr>
              <a:t>поселения </a:t>
            </a:r>
            <a:r>
              <a:rPr lang="ru-RU" sz="2000" b="1" dirty="0" smtClean="0">
                <a:solidFill>
                  <a:schemeClr val="bg1"/>
                </a:solidFill>
              </a:rPr>
              <a:t>Азовского </a:t>
            </a:r>
            <a:r>
              <a:rPr lang="ru-RU" sz="2000" b="1" dirty="0">
                <a:solidFill>
                  <a:schemeClr val="bg1"/>
                </a:solidFill>
              </a:rPr>
              <a:t>района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94618040"/>
              </p:ext>
            </p:extLst>
          </p:nvPr>
        </p:nvGraphicFramePr>
        <p:xfrm>
          <a:off x="539750" y="1196975"/>
          <a:ext cx="8153400" cy="537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rgbClr val="EEECE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Елизаветовского сельского поселения Азовского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7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756650"/>
              </p:ext>
            </p:extLst>
          </p:nvPr>
        </p:nvGraphicFramePr>
        <p:xfrm>
          <a:off x="130175" y="2193925"/>
          <a:ext cx="8177213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0608" y="692696"/>
            <a:ext cx="9144000" cy="90432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Елизаветовского сельского поселения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по разделам в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06278"/>
              </p:ext>
            </p:extLst>
          </p:nvPr>
        </p:nvGraphicFramePr>
        <p:xfrm>
          <a:off x="1331913" y="1628775"/>
          <a:ext cx="7200527" cy="4471989"/>
        </p:xfrm>
        <a:graphic>
          <a:graphicData uri="http://schemas.openxmlformats.org/drawingml/2006/table">
            <a:tbl>
              <a:tblPr/>
              <a:tblGrid>
                <a:gridCol w="3888159"/>
                <a:gridCol w="1008112"/>
                <a:gridCol w="1224136"/>
                <a:gridCol w="1080120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Елизаветовского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8 370,0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8 663,1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8 640,9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1 462,4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1 401,9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«Образование»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«Культура, кинематография»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3 366,9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2 127,6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«Социальная политика»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«Физическая культура и спорт»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13 474,0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12 682,4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12 462,3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689"/>
            <a:ext cx="9144000" cy="64807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Елизаветовского сельского поселения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рамках программ в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 </a:t>
            </a:r>
            <a:r>
              <a:rPr lang="ru-RU" sz="9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91690"/>
              </p:ext>
            </p:extLst>
          </p:nvPr>
        </p:nvGraphicFramePr>
        <p:xfrm>
          <a:off x="783499" y="1340768"/>
          <a:ext cx="7600950" cy="5262861"/>
        </p:xfrm>
        <a:graphic>
          <a:graphicData uri="http://schemas.openxmlformats.org/drawingml/2006/table">
            <a:tbl>
              <a:tblPr/>
              <a:tblGrid>
                <a:gridCol w="4019550"/>
                <a:gridCol w="1160462"/>
                <a:gridCol w="1262063"/>
                <a:gridCol w="115887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Елизаветовского сельского поселения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13 161,9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11 564,4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11 813,9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«Развитие муниципальной службы в Елизаветовском сельском поселении»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предупреждении и ликвидации последствий чрезвычайных ситуаций в границах Елизаветовского сельского поселения, обеспечение пожарной безопасности и безопасности людей на водных объектах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»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общественного порядка и противодействие преступности в Елизаветовском сельском поселении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Энергосбережение и повышение энергетической эффективности в Елизаветовском сельском поселении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сетей наружного освещения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1 272,5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1 374,3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Озеленение территории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 территории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культуры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3 366,9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2 127,6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2 290,5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физической культуры и спорта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Елизаветовского сельского поселения»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8 164,9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7 956,8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7 966,7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малого и среднего бизнеса в Елизаветовском сельском поселении»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«Социальная поддержка граждан»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661</Words>
  <Application>Microsoft Office PowerPoint</Application>
  <PresentationFormat>Экран (4:3)</PresentationFormat>
  <Paragraphs>212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Тема Office</vt:lpstr>
      <vt:lpstr>1_Городская</vt:lpstr>
      <vt:lpstr>4_Городская</vt:lpstr>
      <vt:lpstr>5_Городская</vt:lpstr>
      <vt:lpstr>12_Городская</vt:lpstr>
      <vt:lpstr>13_Городская</vt:lpstr>
      <vt:lpstr>Трек</vt:lpstr>
      <vt:lpstr>Изящная</vt:lpstr>
      <vt:lpstr>Презентация PowerPoint</vt:lpstr>
      <vt:lpstr>Презентация PowerPoint</vt:lpstr>
      <vt:lpstr>Презентация PowerPoint</vt:lpstr>
      <vt:lpstr>Основные параметры проекта решения  «О бюджете Елизаветовского сельского поселения Азовского района на 2025 год и плановый период 2026 и 2027 годов»</vt:lpstr>
      <vt:lpstr>Презентация PowerPoint</vt:lpstr>
      <vt:lpstr>Презентация PowerPoint</vt:lpstr>
      <vt:lpstr>Безвозмездные поступления в бюджет Елизаветовского сельского поселения Азовского района</vt:lpstr>
      <vt:lpstr>                  Расходы бюджета Елизаветовского сельского поселения                             по разделам в 2025 – 2027 годах, тыс. рублей</vt:lpstr>
      <vt:lpstr>      Расходы бюджета Елизаветовского сельского поселения   в рамках программ в 2025 – 2027 годах, тыс. рублей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User</cp:lastModifiedBy>
  <cp:revision>355</cp:revision>
  <cp:lastPrinted>2013-11-15T06:31:56Z</cp:lastPrinted>
  <dcterms:created xsi:type="dcterms:W3CDTF">2013-05-13T09:45:35Z</dcterms:created>
  <dcterms:modified xsi:type="dcterms:W3CDTF">2024-11-05T15:37:44Z</dcterms:modified>
</cp:coreProperties>
</file>