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7.xml" ContentType="application/vnd.openxmlformats-officedocument.theme+xml"/>
  <Override PartName="/ppt/theme/themeOverride1.xml" ContentType="application/vnd.openxmlformats-officedocument.themeOverrid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  <p:sldMasterId id="2147483712" r:id="rId3"/>
    <p:sldMasterId id="2147483725" r:id="rId4"/>
    <p:sldMasterId id="2147483816" r:id="rId5"/>
    <p:sldMasterId id="2147483829" r:id="rId6"/>
    <p:sldMasterId id="2147483867" r:id="rId7"/>
    <p:sldMasterId id="2147483879" r:id="rId8"/>
  </p:sldMasterIdLst>
  <p:notesMasterIdLst>
    <p:notesMasterId r:id="rId19"/>
  </p:notesMasterIdLst>
  <p:sldIdLst>
    <p:sldId id="280" r:id="rId9"/>
    <p:sldId id="289" r:id="rId10"/>
    <p:sldId id="257" r:id="rId11"/>
    <p:sldId id="258" r:id="rId12"/>
    <p:sldId id="274" r:id="rId13"/>
    <p:sldId id="260" r:id="rId14"/>
    <p:sldId id="273" r:id="rId15"/>
    <p:sldId id="292" r:id="rId16"/>
    <p:sldId id="286" r:id="rId17"/>
    <p:sldId id="293" r:id="rId18"/>
  </p:sldIdLst>
  <p:sldSz cx="9144000" cy="6858000" type="screen4x3"/>
  <p:notesSz cx="6781800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  <a:srgbClr val="F6A8EB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7976" autoAdjust="0"/>
    <p:restoredTop sz="94676" autoAdjust="0"/>
  </p:normalViewPr>
  <p:slideViewPr>
    <p:cSldViewPr>
      <p:cViewPr>
        <p:scale>
          <a:sx n="73" d="100"/>
          <a:sy n="73" d="100"/>
        </p:scale>
        <p:origin x="-3456" y="-10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598840246139227"/>
          <c:y val="7.3911873626732599E-2"/>
          <c:w val="0.73277275467416214"/>
          <c:h val="0.6779984509371873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Бюджет Боковского сельского поселения</c:v>
                </c:pt>
              </c:strCache>
            </c:strRef>
          </c:tx>
          <c:invertIfNegative val="0"/>
          <c:cat>
            <c:strRef>
              <c:f>Sheet1!$B$1:$E$1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12532.4</c:v>
                </c:pt>
                <c:pt idx="1">
                  <c:v>10442.1</c:v>
                </c:pt>
                <c:pt idx="2">
                  <c:v>10013.700000000001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invertIfNegative val="0"/>
          <c:cat>
            <c:strRef>
              <c:f>Sheet1!$B$1:$E$1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2966144"/>
        <c:axId val="32967680"/>
      </c:barChart>
      <c:catAx>
        <c:axId val="329661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329676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2967680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3296614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Структура </a:t>
            </a:r>
            <a:r>
              <a:rPr lang="ru-RU" dirty="0"/>
              <a:t>налоговых доходов бюджета </a:t>
            </a:r>
            <a:r>
              <a:rPr lang="ru-RU" dirty="0" smtClean="0"/>
              <a:t>Елизаветовского</a:t>
            </a:r>
            <a:r>
              <a:rPr lang="ru-RU" baseline="0" dirty="0" smtClean="0"/>
              <a:t> </a:t>
            </a:r>
            <a:r>
              <a:rPr lang="ru-RU" dirty="0" smtClean="0"/>
              <a:t>сельского поселения Азовского района </a:t>
            </a:r>
            <a:r>
              <a:rPr lang="ru-RU" dirty="0" smtClean="0"/>
              <a:t>2022 </a:t>
            </a:r>
            <a:r>
              <a:rPr lang="ru-RU" dirty="0"/>
              <a:t>г.</a:t>
            </a:r>
          </a:p>
        </c:rich>
      </c:tx>
      <c:layout>
        <c:manualLayout>
          <c:xMode val="edge"/>
          <c:yMode val="edge"/>
          <c:x val="0.14605919003115264"/>
          <c:y val="0"/>
        </c:manualLayout>
      </c:layout>
      <c:overlay val="0"/>
      <c:spPr>
        <a:noFill/>
        <a:ln w="24848">
          <a:noFill/>
        </a:ln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налоговых доходов бюджета Боковского сельского поселения 2022 г.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налоги на совокупный доход 26,6 %</c:v>
                </c:pt>
                <c:pt idx="1">
                  <c:v>НДФЛ 20,5 %</c:v>
                </c:pt>
                <c:pt idx="2">
                  <c:v>налоги на имущество 50,4 %</c:v>
                </c:pt>
                <c:pt idx="3">
                  <c:v>неналоговые 1,9 %</c:v>
                </c:pt>
                <c:pt idx="4">
                  <c:v>Гос.пошлина 0,6 %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26.6</c:v>
                </c:pt>
                <c:pt idx="1">
                  <c:v>20.5</c:v>
                </c:pt>
                <c:pt idx="2">
                  <c:v>50.4</c:v>
                </c:pt>
                <c:pt idx="3">
                  <c:v>1.9</c:v>
                </c:pt>
                <c:pt idx="4">
                  <c:v>0.6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4848">
          <a:noFill/>
        </a:ln>
      </c:spPr>
    </c:plotArea>
    <c:legend>
      <c:legendPos val="r"/>
      <c:layout>
        <c:manualLayout>
          <c:xMode val="edge"/>
          <c:yMode val="edge"/>
          <c:x val="0.60924855491329488"/>
          <c:y val="0.14109347442680778"/>
          <c:w val="0.37803468208092489"/>
          <c:h val="0.80599647266313956"/>
        </c:manualLayout>
      </c:layout>
      <c:overlay val="0"/>
      <c:txPr>
        <a:bodyPr/>
        <a:lstStyle/>
        <a:p>
          <a:pPr>
            <a:defRPr sz="137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761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8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8413045591523294E-2"/>
          <c:y val="4.4713540763351732E-2"/>
          <c:w val="0.91461164576650145"/>
          <c:h val="0.7478143536022789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2.5195365197517756E-2"/>
                  <c:y val="-4.11160058737151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4643968130525296E-2"/>
                  <c:y val="-4.11160058737151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3620887361721712E-2"/>
                  <c:y val="-3.81791483113069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3620887361721712E-2"/>
                  <c:y val="-2.34948604992658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noFill/>
              <a:ln w="25415">
                <a:noFill/>
              </a:ln>
            </c:spPr>
            <c:txPr>
              <a:bodyPr/>
              <a:lstStyle/>
              <a:p>
                <a:pPr>
                  <a:defRPr sz="2001" b="1">
                    <a:latin typeface="+mj-l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7687.5</c:v>
                </c:pt>
                <c:pt idx="1">
                  <c:v>5510.9</c:v>
                </c:pt>
                <c:pt idx="2">
                  <c:v>4993.1000000000004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5"/>
        <c:gapDepth val="201"/>
        <c:shape val="box"/>
        <c:axId val="33292672"/>
        <c:axId val="33294208"/>
        <c:axId val="0"/>
      </c:bar3DChart>
      <c:catAx>
        <c:axId val="332926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901" b="1">
                <a:latin typeface="+mj-lt"/>
              </a:defRPr>
            </a:pPr>
            <a:endParaRPr lang="ru-RU"/>
          </a:p>
        </c:txPr>
        <c:crossAx val="33294208"/>
        <c:crosses val="autoZero"/>
        <c:auto val="1"/>
        <c:lblAlgn val="ctr"/>
        <c:lblOffset val="100"/>
        <c:noMultiLvlLbl val="0"/>
      </c:catAx>
      <c:valAx>
        <c:axId val="332942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+mj-lt"/>
              </a:defRPr>
            </a:pPr>
            <a:endParaRPr lang="ru-RU"/>
          </a:p>
        </c:txPr>
        <c:crossAx val="33292672"/>
        <c:crosses val="autoZero"/>
        <c:crossBetween val="between"/>
      </c:valAx>
      <c:spPr>
        <a:noFill/>
        <a:ln w="25415">
          <a:noFill/>
        </a:ln>
      </c:spPr>
    </c:plotArea>
    <c:legend>
      <c:legendPos val="r"/>
      <c:layout>
        <c:manualLayout>
          <c:xMode val="edge"/>
          <c:yMode val="edge"/>
          <c:x val="5.306603773584908E-2"/>
          <c:y val="0.92241379310344829"/>
          <c:w val="0.89976415094339623"/>
          <c:h val="7.3275862068965483E-2"/>
        </c:manualLayout>
      </c:layout>
      <c:overlay val="0"/>
      <c:txPr>
        <a:bodyPr/>
        <a:lstStyle/>
        <a:p>
          <a:pPr>
            <a:defRPr sz="1701">
              <a:latin typeface="+mj-lt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1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0"/>
      <c:rotY val="4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460676259143127"/>
          <c:y val="3.1605840010422895E-2"/>
          <c:w val="0.56654341350486415"/>
          <c:h val="0.6189309735522116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бюджетных ассигнований, тыс.рублей</c:v>
                </c:pt>
              </c:strCache>
            </c:strRef>
          </c:tx>
          <c:invertIfNegative val="0"/>
          <c:dLbls>
            <c:spPr>
              <a:gradFill rotWithShape="1">
                <a:gsLst>
                  <a:gs pos="0">
                    <a:schemeClr val="accent1">
                      <a:tint val="1000"/>
                      <a:satMod val="255000"/>
                    </a:schemeClr>
                  </a:gs>
                  <a:gs pos="55000">
                    <a:schemeClr val="accent1">
                      <a:tint val="12000"/>
                      <a:satMod val="255000"/>
                    </a:schemeClr>
                  </a:gs>
                  <a:gs pos="100000">
                    <a:schemeClr val="accent1">
                      <a:tint val="45000"/>
                      <a:satMod val="250000"/>
                    </a:schemeClr>
                  </a:gs>
                </a:gsLst>
                <a:path path="circle">
                  <a:fillToRect l="-40000" t="-90000" r="140000" b="190000"/>
                </a:path>
              </a:gradFill>
              <a:ln w="9672" cap="flat" cmpd="sng" algn="ctr">
                <a:solidFill>
                  <a:schemeClr val="accent1"/>
                </a:solidFill>
                <a:prstDash val="solid"/>
              </a:ln>
              <a:effectLst>
                <a:outerShdw blurRad="51500" dist="25400" dir="5400000" rotWithShape="0">
                  <a:srgbClr val="000000">
                    <a:alpha val="40000"/>
                  </a:srgbClr>
                </a:outerShdw>
              </a:effectLst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2022 год (муниципальные программы)</c:v>
                </c:pt>
                <c:pt idx="1">
                  <c:v>2024 год (муниципальные программы)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12185.3</c:v>
                </c:pt>
                <c:pt idx="1">
                  <c:v>9235.2000000000007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55603200"/>
        <c:axId val="55605888"/>
        <c:axId val="0"/>
      </c:bar3DChart>
      <c:catAx>
        <c:axId val="55603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22"/>
            </a:pPr>
            <a:endParaRPr lang="ru-RU"/>
          </a:p>
        </c:txPr>
        <c:crossAx val="55605888"/>
        <c:crosses val="autoZero"/>
        <c:auto val="1"/>
        <c:lblAlgn val="ctr"/>
        <c:lblOffset val="100"/>
        <c:noMultiLvlLbl val="0"/>
      </c:catAx>
      <c:valAx>
        <c:axId val="55605888"/>
        <c:scaling>
          <c:orientation val="minMax"/>
          <c:max val="1000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5603200"/>
        <c:crosses val="autoZero"/>
        <c:crossBetween val="between"/>
        <c:majorUnit val="1000"/>
      </c:valAx>
      <c:spPr>
        <a:noFill/>
        <a:ln w="25791">
          <a:noFill/>
        </a:ln>
      </c:spPr>
    </c:plotArea>
    <c:legend>
      <c:legendPos val="r"/>
      <c:layout>
        <c:manualLayout>
          <c:xMode val="edge"/>
          <c:yMode val="edge"/>
          <c:x val="0.71968854282536154"/>
          <c:y val="7.1786310517529234E-2"/>
          <c:w val="0.27030033370411571"/>
          <c:h val="0.14858096828046743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28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0.29915</cdr:x>
      <cdr:y>0.1625</cdr:y>
    </cdr:from>
    <cdr:to>
      <cdr:x>0.37607</cdr:x>
      <cdr:y>0.22387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520280" y="936104"/>
          <a:ext cx="648072" cy="3535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84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1750" y="0"/>
            <a:ext cx="29384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C3387B1-A8BE-42A5-8287-6ED88BA419A0}" type="datetimeFigureOut">
              <a:rPr lang="ru-RU"/>
              <a:pPr>
                <a:defRPr/>
              </a:pPr>
              <a:t>20.01.2022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96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7863" y="4714875"/>
            <a:ext cx="54260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384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1750" y="9428163"/>
            <a:ext cx="29384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02EF599-AAFE-40CE-9669-B8E3AB41EE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3409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39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2390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A3AF78-15B8-4BE7-9D74-5245EF954FAC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3312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7F84A0-9B69-4310-89C1-F77A291885D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hemeOverride" Target="../theme/themeOverride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8318C-2CAF-45E9-B061-2B3099425549}" type="datetimeFigureOut">
              <a:rPr lang="ru-RU"/>
              <a:pPr>
                <a:defRPr/>
              </a:pPr>
              <a:t>20.01.2022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6AEE1-BB01-4356-9102-F1E62F6368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0561E-65A2-4892-9A1C-7E83D0AD7171}" type="datetimeFigureOut">
              <a:rPr lang="ru-RU"/>
              <a:pPr>
                <a:defRPr/>
              </a:pPr>
              <a:t>20.01.2022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EA6ED-EC64-4BED-B4FB-A11D27A0CC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41E5A-97AC-43DF-BB2D-E077C5AF83A1}" type="datetimeFigureOut">
              <a:rPr lang="ru-RU"/>
              <a:pPr>
                <a:defRPr/>
              </a:pPr>
              <a:t>20.01.2022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DBE44-DA6F-4308-91F8-60BDB6DAC2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2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23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24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25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26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29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30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6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9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0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8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90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E88D322-4BF4-4789-9B08-BFD4021E1974}" type="datetime1">
              <a:rPr lang="ru-RU"/>
              <a:pPr>
                <a:defRPr/>
              </a:pPr>
              <a:t>20.01.2022</a:t>
            </a:fld>
            <a:endParaRPr lang="ru-RU" dirty="0"/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white"/>
                </a:solidFill>
                <a:latin typeface="+mn-lt"/>
              </a:defRPr>
            </a:lvl1pPr>
          </a:lstStyle>
          <a:p>
            <a:pPr>
              <a:defRPr/>
            </a:pPr>
            <a:fld id="{FDAD7274-DA7D-4F2D-823A-D9F7300E65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2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D731699-7BBA-473C-A0BA-731DE6B51619}" type="datetime1">
              <a:rPr lang="ru-RU"/>
              <a:pPr>
                <a:defRPr/>
              </a:pPr>
              <a:t>20.01.2022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8CC3920-C377-46E6-915C-882F0E06406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7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7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A2AD79C-1AF5-460E-8363-4C3AA3833604}" type="datetime1">
              <a:rPr lang="ru-RU"/>
              <a:pPr>
                <a:defRPr/>
              </a:pPr>
              <a:t>20.01.2022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6086911-6C90-4F9B-B9A2-C56C1ABB530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9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9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F705A0E-2AE5-49B9-A4D4-E04509C1B171}" type="datetime1">
              <a:rPr lang="ru-RU"/>
              <a:pPr>
                <a:defRPr/>
              </a:pPr>
              <a:t>20.01.2022</a:t>
            </a:fld>
            <a:endParaRPr lang="ru-RU" dirty="0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C1C4D5B-ADFD-4D5C-B58B-F3CF41A0571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4E3F8EF-16E7-4989-A04D-A665C6253EDB}" type="datetime1">
              <a:rPr lang="ru-RU"/>
              <a:pPr>
                <a:defRPr/>
              </a:pPr>
              <a:t>20.01.2022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B528BE0-0CD4-47AB-AB82-425B8669D4B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BA39AC8-1A00-41C8-957D-33F11B962215}" type="datetime1">
              <a:rPr lang="ru-RU"/>
              <a:pPr>
                <a:defRPr/>
              </a:pPr>
              <a:t>20.01.2022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6E48D23-7FA8-4A1A-BF8B-5432439FCA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D8F5F5-41AD-49ED-A81E-C1429E80AB20}" type="datetime1">
              <a:rPr lang="ru-RU"/>
              <a:pPr>
                <a:defRPr/>
              </a:pPr>
              <a:t>20.01.2022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771B6AA-B544-47F4-912F-A47547D6BE8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7" y="1109163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11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9A3960E-B09B-46FD-A848-A8053ED6E681}" type="datetime1">
              <a:rPr lang="ru-RU"/>
              <a:pPr>
                <a:defRPr/>
              </a:pPr>
              <a:t>20.01.2022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B8C73FC-EE95-418C-9FA6-B160BEBD908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74BAE-1A97-48EE-A0D4-DE9FDF04EC11}" type="datetimeFigureOut">
              <a:rPr lang="ru-RU"/>
              <a:pPr>
                <a:defRPr/>
              </a:pPr>
              <a:t>20.01.2022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4476C-3FB4-4FBE-AFE5-D45041064B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4382E78-BCCC-4D05-8B26-748DBAD26E66}" type="datetime1">
              <a:rPr lang="ru-RU"/>
              <a:pPr>
                <a:defRPr/>
              </a:pPr>
              <a:t>20.01.2022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D8F8584-2BFA-4C0A-8855-1856F6ACA36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280FF09-DA4F-4354-8ACA-DC271453B64C}" type="datetime1">
              <a:rPr lang="ru-RU"/>
              <a:pPr>
                <a:defRPr/>
              </a:pPr>
              <a:t>20.01.2022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13B61E5-FB84-486F-BE60-E96686F83F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>
            <a:normAutofit/>
          </a:bodyPr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4209282-F964-4DFD-A2F0-B774BEB7F60C}" type="datetime1">
              <a:rPr lang="ru-RU"/>
              <a:pPr>
                <a:defRPr/>
              </a:pPr>
              <a:t>20.01.2022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4C7EEE5-F83F-4A90-AA1F-A3B4993EA38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2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23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24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25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26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29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30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6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9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0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8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90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E88D322-4BF4-4789-9B08-BFD4021E1974}" type="datetime1">
              <a:rPr lang="ru-RU"/>
              <a:pPr>
                <a:defRPr/>
              </a:pPr>
              <a:t>20.01.2022</a:t>
            </a:fld>
            <a:endParaRPr lang="ru-RU" dirty="0"/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white"/>
                </a:solidFill>
                <a:latin typeface="+mn-lt"/>
              </a:defRPr>
            </a:lvl1pPr>
          </a:lstStyle>
          <a:p>
            <a:pPr>
              <a:defRPr/>
            </a:pPr>
            <a:fld id="{EC789F99-996D-4E86-B08C-46BA39838F1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0DBED2-638E-4B56-B5EE-9B775F226484}" type="datetime1">
              <a:rPr lang="ru-RU"/>
              <a:pPr>
                <a:defRPr/>
              </a:pPr>
              <a:t>20.01.2022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FDC6A67-2C6D-4E3A-940F-88012513549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2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D731699-7BBA-473C-A0BA-731DE6B51619}" type="datetime1">
              <a:rPr lang="ru-RU"/>
              <a:pPr>
                <a:defRPr/>
              </a:pPr>
              <a:t>20.01.2022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8959096-4058-487F-8F1E-216CDB392D6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7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7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A2AD79C-1AF5-460E-8363-4C3AA3833604}" type="datetime1">
              <a:rPr lang="ru-RU"/>
              <a:pPr>
                <a:defRPr/>
              </a:pPr>
              <a:t>20.01.2022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F92D029-9C66-4E4B-9D14-1ABCA1B94A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9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9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F705A0E-2AE5-49B9-A4D4-E04509C1B171}" type="datetime1">
              <a:rPr lang="ru-RU"/>
              <a:pPr>
                <a:defRPr/>
              </a:pPr>
              <a:t>20.01.2022</a:t>
            </a:fld>
            <a:endParaRPr lang="ru-RU" dirty="0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10AAAE2-5C6A-421A-9060-FE4C2DD94E6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4E3F8EF-16E7-4989-A04D-A665C6253EDB}" type="datetime1">
              <a:rPr lang="ru-RU"/>
              <a:pPr>
                <a:defRPr/>
              </a:pPr>
              <a:t>20.01.2022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D3DAB27-F886-4F73-9238-5E7F40E0680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BA39AC8-1A00-41C8-957D-33F11B962215}" type="datetime1">
              <a:rPr lang="ru-RU"/>
              <a:pPr>
                <a:defRPr/>
              </a:pPr>
              <a:t>20.01.2022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2054FBD-4706-4E90-9CE7-41A1C7F4D6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C346B-5028-4067-8CF3-BBDAB3589EC1}" type="datetimeFigureOut">
              <a:rPr lang="ru-RU"/>
              <a:pPr>
                <a:defRPr/>
              </a:pPr>
              <a:t>20.01.2022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46B69-43C2-4C08-AADB-6FD17F956D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D8F5F5-41AD-49ED-A81E-C1429E80AB20}" type="datetime1">
              <a:rPr lang="ru-RU"/>
              <a:pPr>
                <a:defRPr/>
              </a:pPr>
              <a:t>20.01.2022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3987F21-15DC-4172-844F-445463CA45C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7" y="1109163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11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9A3960E-B09B-46FD-A848-A8053ED6E681}" type="datetime1">
              <a:rPr lang="ru-RU"/>
              <a:pPr>
                <a:defRPr/>
              </a:pPr>
              <a:t>20.01.2022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3E4E195-84CD-4E72-94CA-5870334832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4382E78-BCCC-4D05-8B26-748DBAD26E66}" type="datetime1">
              <a:rPr lang="ru-RU"/>
              <a:pPr>
                <a:defRPr/>
              </a:pPr>
              <a:t>20.01.2022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DA1D1F4-CFEB-4F1F-94E4-25E5739251A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280FF09-DA4F-4354-8ACA-DC271453B64C}" type="datetime1">
              <a:rPr lang="ru-RU"/>
              <a:pPr>
                <a:defRPr/>
              </a:pPr>
              <a:t>20.01.2022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9C1D157-4792-465A-8082-58A3BE5EEC9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>
            <a:normAutofit/>
          </a:bodyPr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4209282-F964-4DFD-A2F0-B774BEB7F60C}" type="datetime1">
              <a:rPr lang="ru-RU"/>
              <a:pPr>
                <a:defRPr/>
              </a:pPr>
              <a:t>20.01.2022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E5F6E64-A04C-4C4B-BDAD-2AEBF512169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2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23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24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25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26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29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30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6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9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0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8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90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E88D322-4BF4-4789-9B08-BFD4021E1974}" type="datetime1">
              <a:rPr lang="ru-RU"/>
              <a:pPr>
                <a:defRPr/>
              </a:pPr>
              <a:t>20.01.2022</a:t>
            </a:fld>
            <a:endParaRPr lang="ru-RU" dirty="0"/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white"/>
                </a:solidFill>
                <a:latin typeface="+mn-lt"/>
              </a:defRPr>
            </a:lvl1pPr>
          </a:lstStyle>
          <a:p>
            <a:pPr>
              <a:defRPr/>
            </a:pPr>
            <a:fld id="{D3EE1DCB-ECCE-4F57-8788-F58A628BEC6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0DBED2-638E-4B56-B5EE-9B775F226484}" type="datetime1">
              <a:rPr lang="ru-RU"/>
              <a:pPr>
                <a:defRPr/>
              </a:pPr>
              <a:t>20.01.2022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3282873-A415-4A61-9233-B0C792880E4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2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D731699-7BBA-473C-A0BA-731DE6B51619}" type="datetime1">
              <a:rPr lang="ru-RU"/>
              <a:pPr>
                <a:defRPr/>
              </a:pPr>
              <a:t>20.01.2022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17E8665-BEF5-4515-BCA6-928EE03AE0A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7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7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A2AD79C-1AF5-460E-8363-4C3AA3833604}" type="datetime1">
              <a:rPr lang="ru-RU"/>
              <a:pPr>
                <a:defRPr/>
              </a:pPr>
              <a:t>20.01.2022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64D8B44-3FB5-4C07-BAE9-A317B8F0E53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9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9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F705A0E-2AE5-49B9-A4D4-E04509C1B171}" type="datetime1">
              <a:rPr lang="ru-RU"/>
              <a:pPr>
                <a:defRPr/>
              </a:pPr>
              <a:t>20.01.2022</a:t>
            </a:fld>
            <a:endParaRPr lang="ru-RU" dirty="0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BEEAB66-046F-4912-A760-87B2EAEF4FC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861CB-8408-404B-8095-11E708E31C7D}" type="datetimeFigureOut">
              <a:rPr lang="ru-RU"/>
              <a:pPr>
                <a:defRPr/>
              </a:pPr>
              <a:t>20.01.2022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CA885-C74F-4B1B-8017-A08849A97B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4E3F8EF-16E7-4989-A04D-A665C6253EDB}" type="datetime1">
              <a:rPr lang="ru-RU"/>
              <a:pPr>
                <a:defRPr/>
              </a:pPr>
              <a:t>20.01.2022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59D0FA9-2D3B-43DD-AFF3-084AC6EA632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BA39AC8-1A00-41C8-957D-33F11B962215}" type="datetime1">
              <a:rPr lang="ru-RU"/>
              <a:pPr>
                <a:defRPr/>
              </a:pPr>
              <a:t>20.01.2022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369A65D-28F7-4ACC-8AD1-DA412AB7911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D8F5F5-41AD-49ED-A81E-C1429E80AB20}" type="datetime1">
              <a:rPr lang="ru-RU"/>
              <a:pPr>
                <a:defRPr/>
              </a:pPr>
              <a:t>20.01.2022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01C77B0-47C7-41D8-BB90-3F6A33875D9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7" y="1109163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11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9A3960E-B09B-46FD-A848-A8053ED6E681}" type="datetime1">
              <a:rPr lang="ru-RU"/>
              <a:pPr>
                <a:defRPr/>
              </a:pPr>
              <a:t>20.01.2022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7D78201-13E0-444A-9FDD-E7B1796B6E0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4382E78-BCCC-4D05-8B26-748DBAD26E66}" type="datetime1">
              <a:rPr lang="ru-RU"/>
              <a:pPr>
                <a:defRPr/>
              </a:pPr>
              <a:t>20.01.2022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7C839A2-143F-4D41-BEBB-949BC9AC8B7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280FF09-DA4F-4354-8ACA-DC271453B64C}" type="datetime1">
              <a:rPr lang="ru-RU"/>
              <a:pPr>
                <a:defRPr/>
              </a:pPr>
              <a:t>20.01.2022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32F5915-C2BA-44EC-9EDF-AF2273BF498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>
            <a:normAutofit/>
          </a:bodyPr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4209282-F964-4DFD-A2F0-B774BEB7F60C}" type="datetime1">
              <a:rPr lang="ru-RU"/>
              <a:pPr>
                <a:defRPr/>
              </a:pPr>
              <a:t>20.01.2022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6842856-0102-4A18-B5BC-08E3A838898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2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23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24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25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26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29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30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6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9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0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8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90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E88D322-4BF4-4789-9B08-BFD4021E1974}" type="datetime1">
              <a:rPr lang="ru-RU"/>
              <a:pPr>
                <a:defRPr/>
              </a:pPr>
              <a:t>20.01.2022</a:t>
            </a:fld>
            <a:endParaRPr lang="ru-RU" dirty="0"/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white"/>
                </a:solidFill>
                <a:latin typeface="+mn-lt"/>
              </a:defRPr>
            </a:lvl1pPr>
          </a:lstStyle>
          <a:p>
            <a:pPr>
              <a:defRPr/>
            </a:pPr>
            <a:fld id="{2FF4D8F1-72F8-4D2A-AEA5-7C414A8848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2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D731699-7BBA-473C-A0BA-731DE6B51619}" type="datetime1">
              <a:rPr lang="ru-RU"/>
              <a:pPr>
                <a:defRPr/>
              </a:pPr>
              <a:t>20.01.2022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C136D48-E5CE-464A-A07E-C489C13E0E0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9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9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F705A0E-2AE5-49B9-A4D4-E04509C1B171}" type="datetime1">
              <a:rPr lang="ru-RU"/>
              <a:pPr>
                <a:defRPr/>
              </a:pPr>
              <a:t>20.01.2022</a:t>
            </a:fld>
            <a:endParaRPr lang="ru-RU" dirty="0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7272931-D010-4E33-9F6C-CF8B64585DC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9881B-545C-4F0C-B49D-B42888CB329D}" type="datetimeFigureOut">
              <a:rPr lang="ru-RU"/>
              <a:pPr>
                <a:defRPr/>
              </a:pPr>
              <a:t>20.01.2022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35101-DB24-47F4-AD18-F2D3A07A6A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4E3F8EF-16E7-4989-A04D-A665C6253EDB}" type="datetime1">
              <a:rPr lang="ru-RU"/>
              <a:pPr>
                <a:defRPr/>
              </a:pPr>
              <a:t>20.01.2022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4412006-9CCB-4F36-9084-A85B61BB79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BA39AC8-1A00-41C8-957D-33F11B962215}" type="datetime1">
              <a:rPr lang="ru-RU"/>
              <a:pPr>
                <a:defRPr/>
              </a:pPr>
              <a:t>20.01.2022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9DB7B6D-6C47-4843-80BC-4AB8DDCAA8D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D8F5F5-41AD-49ED-A81E-C1429E80AB20}" type="datetime1">
              <a:rPr lang="ru-RU"/>
              <a:pPr>
                <a:defRPr/>
              </a:pPr>
              <a:t>20.01.2022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5160122-C104-42E5-8E74-1A1C71E8A84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7" y="1109163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11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9A3960E-B09B-46FD-A848-A8053ED6E681}" type="datetime1">
              <a:rPr lang="ru-RU"/>
              <a:pPr>
                <a:defRPr/>
              </a:pPr>
              <a:t>20.01.2022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563A133-756D-4495-A0FA-C29918ED32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>
            <a:normAutofit/>
          </a:bodyPr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4209282-F964-4DFD-A2F0-B774BEB7F60C}" type="datetime1">
              <a:rPr lang="ru-RU"/>
              <a:pPr>
                <a:defRPr/>
              </a:pPr>
              <a:t>20.01.2022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35B5107-3FF1-42B5-9EF5-BAD9FE8EFB0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2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23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24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25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26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29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30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6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9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0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8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90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E88D322-4BF4-4789-9B08-BFD4021E1974}" type="datetime1">
              <a:rPr lang="ru-RU"/>
              <a:pPr>
                <a:defRPr/>
              </a:pPr>
              <a:t>20.01.2022</a:t>
            </a:fld>
            <a:endParaRPr lang="ru-RU" dirty="0"/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white"/>
                </a:solidFill>
                <a:latin typeface="+mn-lt"/>
              </a:defRPr>
            </a:lvl1pPr>
          </a:lstStyle>
          <a:p>
            <a:pPr>
              <a:defRPr/>
            </a:pPr>
            <a:fld id="{E6D60540-BA82-4EE2-BCA0-5000D9A7BDD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0DBED2-638E-4B56-B5EE-9B775F226484}" type="datetime1">
              <a:rPr lang="ru-RU"/>
              <a:pPr>
                <a:defRPr/>
              </a:pPr>
              <a:t>20.01.2022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1A9680-D81E-49E5-B96A-CBBCDDAB0E4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2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D731699-7BBA-473C-A0BA-731DE6B51619}" type="datetime1">
              <a:rPr lang="ru-RU"/>
              <a:pPr>
                <a:defRPr/>
              </a:pPr>
              <a:t>20.01.2022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D7ECC39-5000-4470-888D-97BF0677EA4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7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7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A2AD79C-1AF5-460E-8363-4C3AA3833604}" type="datetime1">
              <a:rPr lang="ru-RU"/>
              <a:pPr>
                <a:defRPr/>
              </a:pPr>
              <a:t>20.01.2022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B260ACB-AF93-43C0-B86C-A164D6BADE9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9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9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F705A0E-2AE5-49B9-A4D4-E04509C1B171}" type="datetime1">
              <a:rPr lang="ru-RU"/>
              <a:pPr>
                <a:defRPr/>
              </a:pPr>
              <a:t>20.01.2022</a:t>
            </a:fld>
            <a:endParaRPr lang="ru-RU" dirty="0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9241370-9B8F-4CA1-B931-3CA0A9243DC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84D5B-1CBA-4096-B64D-4C5292016DF3}" type="datetimeFigureOut">
              <a:rPr lang="ru-RU"/>
              <a:pPr>
                <a:defRPr/>
              </a:pPr>
              <a:t>20.01.2022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0543E-02DA-4E69-9A96-2F90781DDD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4E3F8EF-16E7-4989-A04D-A665C6253EDB}" type="datetime1">
              <a:rPr lang="ru-RU"/>
              <a:pPr>
                <a:defRPr/>
              </a:pPr>
              <a:t>20.01.2022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A7B60A7-F11A-42ED-90A7-11600011FBC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BA39AC8-1A00-41C8-957D-33F11B962215}" type="datetime1">
              <a:rPr lang="ru-RU"/>
              <a:pPr>
                <a:defRPr/>
              </a:pPr>
              <a:t>20.01.2022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118B697-E623-4004-B0F8-D544A1AC2AE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D8F5F5-41AD-49ED-A81E-C1429E80AB20}" type="datetime1">
              <a:rPr lang="ru-RU"/>
              <a:pPr>
                <a:defRPr/>
              </a:pPr>
              <a:t>20.01.2022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3C2CAA3-2389-4820-813E-FC49246795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7" y="1109163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11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9A3960E-B09B-46FD-A848-A8053ED6E681}" type="datetime1">
              <a:rPr lang="ru-RU"/>
              <a:pPr>
                <a:defRPr/>
              </a:pPr>
              <a:t>20.01.2022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7A733EB-A020-4DCB-B1E3-4DE6D983FDA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4382E78-BCCC-4D05-8B26-748DBAD26E66}" type="datetime1">
              <a:rPr lang="ru-RU"/>
              <a:pPr>
                <a:defRPr/>
              </a:pPr>
              <a:t>20.01.2022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EC381C1-F5AD-4E06-8AA2-310E91BAF6D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280FF09-DA4F-4354-8ACA-DC271453B64C}" type="datetime1">
              <a:rPr lang="ru-RU"/>
              <a:pPr>
                <a:defRPr/>
              </a:pPr>
              <a:t>20.01.2022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E51F181-3B35-4B55-8338-1F6F7469B82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>
            <a:normAutofit/>
          </a:bodyPr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4209282-F964-4DFD-A2F0-B774BEB7F60C}" type="datetime1">
              <a:rPr lang="ru-RU"/>
              <a:pPr>
                <a:defRPr/>
              </a:pPr>
              <a:t>20.01.2022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2DC5B81-353E-4DB7-9AD1-255916F05C1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6A8FBC76-FF13-43FE-8DAB-693F66FCF1CA}" type="datetimeFigureOut">
              <a:rPr lang="ru-RU"/>
              <a:pPr>
                <a:defRPr/>
              </a:pPr>
              <a:t>20.01.2022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F2C153D5-1403-40FF-86A3-A5B5527A01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4E53983C-DE3B-42F9-BD8D-A8DBDE59BA2A}" type="datetimeFigureOut">
              <a:rPr lang="ru-RU"/>
              <a:pPr>
                <a:defRPr/>
              </a:pPr>
              <a:t>20.01.2022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2C812FBE-C918-4899-B0EA-28782435BA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552BF08A-9781-4C67-B47E-7E30C45CAD6F}" type="datetimeFigureOut">
              <a:rPr lang="ru-RU"/>
              <a:pPr>
                <a:defRPr/>
              </a:pPr>
              <a:t>20.01.2022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F0BB777C-0D2D-412C-B766-7530181E4B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895FF-5EA6-41D5-80CB-265FB08BCED9}" type="datetimeFigureOut">
              <a:rPr lang="ru-RU"/>
              <a:pPr>
                <a:defRPr/>
              </a:pPr>
              <a:t>20.01.2022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4A688-4495-4AC9-8548-4B77367710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2F32DFB7-AD19-4BE0-A086-354C09C3A3AD}" type="datetimeFigureOut">
              <a:rPr lang="ru-RU"/>
              <a:pPr>
                <a:defRPr/>
              </a:pPr>
              <a:t>20.01.2022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1A5B9C2B-50A8-41FD-8463-DAAFAF6677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38E7ABE4-C981-4CFC-A7E3-5D1379DB2C7C}" type="datetimeFigureOut">
              <a:rPr lang="ru-RU"/>
              <a:pPr>
                <a:defRPr/>
              </a:pPr>
              <a:t>20.01.2022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8D6E8953-D821-4146-A7D3-E85EE6B95E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911EE780-5802-4E61-B737-89269A62EC44}" type="datetimeFigureOut">
              <a:rPr lang="ru-RU"/>
              <a:pPr>
                <a:defRPr/>
              </a:pPr>
              <a:t>20.01.2022</a:t>
            </a:fld>
            <a:endParaRPr lang="ru-RU"/>
          </a:p>
        </p:txBody>
      </p:sp>
      <p:sp>
        <p:nvSpPr>
          <p:cNvPr id="4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104AB644-7D76-4D23-8B48-C4937F9671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AC27A0CD-2B3E-420B-B2DC-72902622C2CC}" type="datetimeFigureOut">
              <a:rPr lang="ru-RU"/>
              <a:pPr>
                <a:defRPr/>
              </a:pPr>
              <a:t>20.01.2022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494BFEEF-DCEB-449F-974D-5CBCACA0DC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CFE0F49B-89A8-400A-910B-127340810B8F}" type="datetimeFigureOut">
              <a:rPr lang="ru-RU"/>
              <a:pPr>
                <a:defRPr/>
              </a:pPr>
              <a:t>20.01.2022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0C2B46C4-2FE1-4DCF-9281-2B3AC16ED8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EF69AB67-8A33-4D6C-B6E7-060DB4C5FE80}" type="datetimeFigureOut">
              <a:rPr lang="ru-RU"/>
              <a:pPr>
                <a:defRPr/>
              </a:pPr>
              <a:t>20.01.2022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01B83BF5-A8AC-48C1-A5D2-08A0C5AFA2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8E0B97B1-E600-4EB8-B9F6-117AD7EF11CB}" type="datetimeFigureOut">
              <a:rPr lang="ru-RU"/>
              <a:pPr>
                <a:defRPr/>
              </a:pPr>
              <a:t>20.01.2022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78B594BF-F432-4449-A987-000146E1E2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C0504D"/>
                </a:solidFill>
              </a:defRPr>
            </a:lvl1pPr>
            <a:extLst/>
          </a:lstStyle>
          <a:p>
            <a:pPr>
              <a:defRPr/>
            </a:pPr>
            <a:fld id="{1E88D322-4BF4-4789-9B08-BFD4021E1974}" type="datetime1">
              <a:rPr lang="ru-RU"/>
              <a:pPr>
                <a:defRPr/>
              </a:pPr>
              <a:t>20.01.2022</a:t>
            </a:fld>
            <a:endParaRPr lang="ru-RU" dirty="0"/>
          </a:p>
        </p:txBody>
      </p:sp>
      <p:sp>
        <p:nvSpPr>
          <p:cNvPr id="7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C0504D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>
                <a:solidFill>
                  <a:prstClr val="white"/>
                </a:solidFill>
              </a:defRPr>
            </a:lvl1pPr>
            <a:extLst/>
          </a:lstStyle>
          <a:p>
            <a:pPr>
              <a:defRPr/>
            </a:pPr>
            <a:fld id="{74A8DCDC-971D-422E-B7C2-6A7B7BA676A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rgbClr val="C0504D"/>
                </a:solidFill>
              </a:defRPr>
            </a:lvl1pPr>
            <a:extLst/>
          </a:lstStyle>
          <a:p>
            <a:pPr>
              <a:defRPr/>
            </a:pPr>
            <a:fld id="{0D731699-7BBA-473C-A0BA-731DE6B51619}" type="datetime1">
              <a:rPr lang="ru-RU"/>
              <a:pPr>
                <a:defRPr/>
              </a:pPr>
              <a:t>20.01.2022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rgbClr val="C0504D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F3EB194-7ECB-4FC8-A63F-F7D2B874956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504D"/>
                </a:solidFill>
              </a:defRPr>
            </a:lvl1pPr>
            <a:extLst/>
          </a:lstStyle>
          <a:p>
            <a:pPr>
              <a:defRPr/>
            </a:pPr>
            <a:fld id="{BF705A0E-2AE5-49B9-A4D4-E04509C1B171}" type="datetime1">
              <a:rPr lang="ru-RU"/>
              <a:pPr>
                <a:defRPr/>
              </a:pPr>
              <a:t>20.01.2022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0504D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FCAEF19-D58B-4F2C-894D-7CEBB9C6D4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3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21D10-7DD5-4D6C-942E-E82AB5AB897C}" type="datetimeFigureOut">
              <a:rPr lang="ru-RU"/>
              <a:pPr>
                <a:defRPr/>
              </a:pPr>
              <a:t>20.01.2022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9BDD5-2875-45CE-986E-36513D90E0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504D"/>
                </a:solidFill>
              </a:defRPr>
            </a:lvl1pPr>
            <a:extLst/>
          </a:lstStyle>
          <a:p>
            <a:pPr>
              <a:defRPr/>
            </a:pPr>
            <a:fld id="{14E3F8EF-16E7-4989-A04D-A665C6253EDB}" type="datetime1">
              <a:rPr lang="ru-RU"/>
              <a:pPr>
                <a:defRPr/>
              </a:pPr>
              <a:t>20.01.2022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0504D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E0DB95A-BB4B-4188-9945-B3DB0254EB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504D"/>
                </a:solidFill>
              </a:defRPr>
            </a:lvl1pPr>
            <a:extLst/>
          </a:lstStyle>
          <a:p>
            <a:pPr>
              <a:defRPr/>
            </a:pPr>
            <a:fld id="{2BA39AC8-1A00-41C8-957D-33F11B962215}" type="datetime1">
              <a:rPr lang="ru-RU"/>
              <a:pPr>
                <a:defRPr/>
              </a:pPr>
              <a:t>20.01.2022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0504D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357763E-CCB1-4939-9405-A6A1EE9E8F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504D"/>
                </a:solidFill>
              </a:defRPr>
            </a:lvl1pPr>
            <a:extLst/>
          </a:lstStyle>
          <a:p>
            <a:pPr>
              <a:defRPr/>
            </a:pPr>
            <a:fld id="{C1D8F5F5-41AD-49ED-A81E-C1429E80AB20}" type="datetime1">
              <a:rPr lang="ru-RU"/>
              <a:pPr>
                <a:defRPr/>
              </a:pPr>
              <a:t>20.01.2022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0504D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F580E65-24BD-490F-A4C9-96603DC3389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504D"/>
                </a:solidFill>
              </a:defRPr>
            </a:lvl1pPr>
            <a:extLst/>
          </a:lstStyle>
          <a:p>
            <a:pPr>
              <a:defRPr/>
            </a:pPr>
            <a:fld id="{D4382E78-BCCC-4D05-8B26-748DBAD26E66}" type="datetime1">
              <a:rPr lang="ru-RU"/>
              <a:pPr>
                <a:defRPr/>
              </a:pPr>
              <a:t>20.01.2022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0504D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8E28810-81A2-4BCA-BD62-DFD175E7FAD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>
                <a:solidFill>
                  <a:srgbClr val="C0504D"/>
                </a:solidFill>
              </a:defRPr>
            </a:lvl1pPr>
            <a:extLst/>
          </a:lstStyle>
          <a:p>
            <a:pPr>
              <a:defRPr/>
            </a:pPr>
            <a:fld id="{9280FF09-DA4F-4354-8ACA-DC271453B64C}" type="datetime1">
              <a:rPr lang="ru-RU"/>
              <a:pPr>
                <a:defRPr/>
              </a:pPr>
              <a:t>20.01.2022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>
                <a:solidFill>
                  <a:srgbClr val="C0504D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3D9B3215-1F47-491C-AD98-A1E71E95A2B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3DF36-CBD3-42EF-9AD1-F55D7F7D2754}" type="datetimeFigureOut">
              <a:rPr lang="ru-RU"/>
              <a:pPr>
                <a:defRPr/>
              </a:pPr>
              <a:t>20.01.2022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ECDAC-3901-4393-8A12-3165570DAC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0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theme" Target="../theme/theme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5" Type="http://schemas.openxmlformats.org/officeDocument/2006/relationships/slideLayout" Target="../slideLayouts/slideLayout81.xml"/><Relationship Id="rId10" Type="http://schemas.openxmlformats.org/officeDocument/2006/relationships/image" Target="../media/image4.jpeg"/><Relationship Id="rId4" Type="http://schemas.openxmlformats.org/officeDocument/2006/relationships/slideLayout" Target="../slideLayouts/slideLayout80.xml"/><Relationship Id="rId9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C7B74E0-3903-49E5-8A9A-5B41FB46A259}" type="datetimeFigureOut">
              <a:rPr lang="ru-RU"/>
              <a:pPr>
                <a:defRPr/>
              </a:pPr>
              <a:t>20.01.2022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B5849CA-D3CD-4081-A910-03E3722AF1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4" r:id="rId1"/>
    <p:sldLayoutId id="2147483983" r:id="rId2"/>
    <p:sldLayoutId id="2147483982" r:id="rId3"/>
    <p:sldLayoutId id="2147483981" r:id="rId4"/>
    <p:sldLayoutId id="2147483980" r:id="rId5"/>
    <p:sldLayoutId id="2147483979" r:id="rId6"/>
    <p:sldLayoutId id="2147483978" r:id="rId7"/>
    <p:sldLayoutId id="2147483977" r:id="rId8"/>
    <p:sldLayoutId id="2147483976" r:id="rId9"/>
    <p:sldLayoutId id="2147483975" r:id="rId10"/>
    <p:sldLayoutId id="21474839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327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33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rgbClr val="C0504D"/>
                </a:solidFill>
              </a:defRPr>
            </a:lvl1pPr>
          </a:lstStyle>
          <a:p>
            <a:pPr>
              <a:defRPr/>
            </a:pPr>
            <a:fld id="{6F3D2DE1-ABB2-417D-9E97-A0B354CE6B71}" type="datetime1">
              <a:rPr lang="ru-RU"/>
              <a:pPr>
                <a:defRPr/>
              </a:pPr>
              <a:t>20.01.2022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rgbClr val="C0504D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088C3C4-CCCD-4C43-8A48-96CF2CB63C4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639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664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rgbClr val="C0504D"/>
                </a:solidFill>
              </a:defRPr>
            </a:lvl1pPr>
          </a:lstStyle>
          <a:p>
            <a:pPr>
              <a:defRPr/>
            </a:pPr>
            <a:fld id="{6F3D2DE1-ABB2-417D-9E97-A0B354CE6B71}" type="datetime1">
              <a:rPr lang="ru-RU"/>
              <a:pPr>
                <a:defRPr/>
              </a:pPr>
              <a:t>20.01.2022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rgbClr val="C0504D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2EE0713-0BEC-449B-A409-ADF6DE6BB23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3997" r:id="rId2"/>
    <p:sldLayoutId id="2147483998" r:id="rId3"/>
    <p:sldLayoutId id="2147483999" r:id="rId4"/>
    <p:sldLayoutId id="2147484000" r:id="rId5"/>
    <p:sldLayoutId id="2147484001" r:id="rId6"/>
    <p:sldLayoutId id="2147484002" r:id="rId7"/>
    <p:sldLayoutId id="2147484003" r:id="rId8"/>
    <p:sldLayoutId id="2147484004" r:id="rId9"/>
    <p:sldLayoutId id="2147484005" r:id="rId10"/>
    <p:sldLayoutId id="2147484006" r:id="rId11"/>
    <p:sldLayoutId id="2147484007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951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9952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rgbClr val="C0504D"/>
                </a:solidFill>
              </a:defRPr>
            </a:lvl1pPr>
          </a:lstStyle>
          <a:p>
            <a:pPr>
              <a:defRPr/>
            </a:pPr>
            <a:fld id="{6F3D2DE1-ABB2-417D-9E97-A0B354CE6B71}" type="datetime1">
              <a:rPr lang="ru-RU"/>
              <a:pPr>
                <a:defRPr/>
              </a:pPr>
              <a:t>20.01.2022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rgbClr val="C0504D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8C07C96-27A8-4B7C-949F-961CE192CA3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  <p:sldLayoutId id="2147484009" r:id="rId2"/>
    <p:sldLayoutId id="2147484010" r:id="rId3"/>
    <p:sldLayoutId id="2147484011" r:id="rId4"/>
    <p:sldLayoutId id="2147484012" r:id="rId5"/>
    <p:sldLayoutId id="2147484013" r:id="rId6"/>
    <p:sldLayoutId id="2147484014" r:id="rId7"/>
    <p:sldLayoutId id="2147484015" r:id="rId8"/>
    <p:sldLayoutId id="2147484016" r:id="rId9"/>
    <p:sldLayoutId id="2147484017" r:id="rId10"/>
    <p:sldLayoutId id="2147484018" r:id="rId11"/>
    <p:sldLayoutId id="2147484019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6575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66576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rgbClr val="C0504D"/>
                </a:solidFill>
              </a:defRPr>
            </a:lvl1pPr>
          </a:lstStyle>
          <a:p>
            <a:pPr>
              <a:defRPr/>
            </a:pPr>
            <a:fld id="{6F3D2DE1-ABB2-417D-9E97-A0B354CE6B71}" type="datetime1">
              <a:rPr lang="ru-RU"/>
              <a:pPr>
                <a:defRPr/>
              </a:pPr>
              <a:t>20.01.2022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rgbClr val="C0504D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6E457C6-10A9-4627-9783-8409B493A67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2" r:id="rId1"/>
    <p:sldLayoutId id="2147484033" r:id="rId2"/>
    <p:sldLayoutId id="2147484034" r:id="rId3"/>
    <p:sldLayoutId id="2147484035" r:id="rId4"/>
    <p:sldLayoutId id="2147484036" r:id="rId5"/>
    <p:sldLayoutId id="2147484037" r:id="rId6"/>
    <p:sldLayoutId id="2147484038" r:id="rId7"/>
    <p:sldLayoutId id="2147484039" r:id="rId8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9887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7988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rgbClr val="C0504D"/>
                </a:solidFill>
              </a:defRPr>
            </a:lvl1pPr>
          </a:lstStyle>
          <a:p>
            <a:pPr>
              <a:defRPr/>
            </a:pPr>
            <a:fld id="{6F3D2DE1-ABB2-417D-9E97-A0B354CE6B71}" type="datetime1">
              <a:rPr lang="ru-RU"/>
              <a:pPr>
                <a:defRPr/>
              </a:pPr>
              <a:t>20.01.2022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rgbClr val="C0504D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7B018DC-2CB1-44DA-8A5D-AC51EFD2E0C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0" r:id="rId1"/>
    <p:sldLayoutId id="2147484041" r:id="rId2"/>
    <p:sldLayoutId id="2147484042" r:id="rId3"/>
    <p:sldLayoutId id="2147484043" r:id="rId4"/>
    <p:sldLayoutId id="2147484044" r:id="rId5"/>
    <p:sldLayoutId id="2147484045" r:id="rId6"/>
    <p:sldLayoutId id="2147484046" r:id="rId7"/>
    <p:sldLayoutId id="2147484047" r:id="rId8"/>
    <p:sldLayoutId id="2147484048" r:id="rId9"/>
    <p:sldLayoutId id="2147484049" r:id="rId10"/>
    <p:sldLayoutId id="2147484050" r:id="rId11"/>
    <p:sldLayoutId id="2147484051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318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448DD68-D14C-4D52-B1CB-6A6A8B1A2CBC}" type="datetimeFigureOut">
              <a:rPr lang="ru-RU"/>
              <a:pPr>
                <a:defRPr/>
              </a:pPr>
              <a:t>20.01.2022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1EC3FE6-F776-48D9-8EFC-0A73614ACB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2" r:id="rId1"/>
    <p:sldLayoutId id="2147484053" r:id="rId2"/>
    <p:sldLayoutId id="2147484054" r:id="rId3"/>
    <p:sldLayoutId id="2147484055" r:id="rId4"/>
    <p:sldLayoutId id="2147484056" r:id="rId5"/>
    <p:sldLayoutId id="2147484057" r:id="rId6"/>
    <p:sldLayoutId id="2147484058" r:id="rId7"/>
    <p:sldLayoutId id="2147484059" r:id="rId8"/>
    <p:sldLayoutId id="2147484060" r:id="rId9"/>
    <p:sldLayoutId id="2147484061" r:id="rId1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0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5478" name="Текст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E68C104D-2A47-41BD-AC84-82399DD49AF4}" type="datetimeFigureOut">
              <a:rPr lang="ru-RU"/>
              <a:pPr>
                <a:defRPr/>
              </a:pPr>
              <a:t>20.01.2022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3FB11BDD-41BB-469D-992C-4571866068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2" r:id="rId1"/>
    <p:sldLayoutId id="2147484063" r:id="rId2"/>
    <p:sldLayoutId id="2147484064" r:id="rId3"/>
    <p:sldLayoutId id="2147484065" r:id="rId4"/>
    <p:sldLayoutId id="2147484066" r:id="rId5"/>
    <p:sldLayoutId id="2147484067" r:id="rId6"/>
    <p:sldLayoutId id="2147484068" r:id="rId7"/>
    <p:sldLayoutId id="2147484069" r:id="rId8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1844825"/>
            <a:ext cx="8713788" cy="3096343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3100" b="1" dirty="0" smtClean="0">
                <a:solidFill>
                  <a:srgbClr val="44332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Бюджет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ru-RU" sz="3100" b="1" dirty="0" smtClean="0">
                <a:solidFill>
                  <a:srgbClr val="44332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Елизаветовского сельского поселения Азовского района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ru-RU" sz="3100" b="1" dirty="0" smtClean="0">
                <a:solidFill>
                  <a:srgbClr val="44332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на </a:t>
            </a:r>
            <a:r>
              <a:rPr lang="ru-RU" sz="3100" b="1" dirty="0" smtClean="0">
                <a:solidFill>
                  <a:srgbClr val="44332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2022 </a:t>
            </a:r>
            <a:r>
              <a:rPr lang="ru-RU" sz="3100" b="1" dirty="0" smtClean="0">
                <a:solidFill>
                  <a:srgbClr val="44332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год и на период </a:t>
            </a:r>
            <a:r>
              <a:rPr lang="ru-RU" sz="3100" b="1" dirty="0" smtClean="0">
                <a:solidFill>
                  <a:srgbClr val="44332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2023 </a:t>
            </a:r>
            <a:r>
              <a:rPr lang="ru-RU" sz="3100" b="1" dirty="0" smtClean="0">
                <a:solidFill>
                  <a:srgbClr val="44332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и </a:t>
            </a:r>
            <a:r>
              <a:rPr lang="ru-RU" sz="3100" b="1" dirty="0" smtClean="0">
                <a:solidFill>
                  <a:srgbClr val="44332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2024 </a:t>
            </a:r>
            <a:r>
              <a:rPr lang="ru-RU" sz="3100" b="1" dirty="0" smtClean="0">
                <a:solidFill>
                  <a:srgbClr val="44332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годов</a:t>
            </a:r>
          </a:p>
        </p:txBody>
      </p:sp>
      <p:sp>
        <p:nvSpPr>
          <p:cNvPr id="118787" name="AutoShape 7"/>
          <p:cNvSpPr>
            <a:spLocks noChangeArrowheads="1"/>
          </p:cNvSpPr>
          <p:nvPr/>
        </p:nvSpPr>
        <p:spPr bwMode="auto">
          <a:xfrm>
            <a:off x="755576" y="260350"/>
            <a:ext cx="7704856" cy="6096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/>
              <a:t>АДМИНИСТРАЦИЯ </a:t>
            </a:r>
            <a:r>
              <a:rPr lang="ru-RU" dirty="0" smtClean="0"/>
              <a:t>ЕЛИЗАВЕТОВСКОГО </a:t>
            </a:r>
            <a:r>
              <a:rPr lang="ru-RU" dirty="0"/>
              <a:t>СЕЛЬСКОГО ПОСЕЛЕНИЯ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Номер слайда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C8E5C52-C410-45F0-A7F8-DEC0A8CE98E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 dirty="0"/>
          </a:p>
        </p:txBody>
      </p:sp>
      <p:pic>
        <p:nvPicPr>
          <p:cNvPr id="135170" name="Picture 2" descr="C:\Documents and Settings\user\Документы\отправление почты\2014\май\фото слайд\Изображение 09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542925"/>
            <a:ext cx="9144000" cy="6315075"/>
          </a:xfrm>
        </p:spPr>
      </p:pic>
      <p:sp>
        <p:nvSpPr>
          <p:cNvPr id="6" name="Прямоугольник 5"/>
          <p:cNvSpPr/>
          <p:nvPr/>
        </p:nvSpPr>
        <p:spPr>
          <a:xfrm>
            <a:off x="5357813" y="0"/>
            <a:ext cx="3500437" cy="457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Администрация Елизаветовского</a:t>
            </a:r>
            <a:endParaRPr lang="ru-RU" sz="12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algn="ctr">
              <a:defRPr/>
            </a:pPr>
            <a:r>
              <a:rPr lang="ru-RU" sz="1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сельского поселения</a:t>
            </a:r>
          </a:p>
        </p:txBody>
      </p:sp>
      <p:pic>
        <p:nvPicPr>
          <p:cNvPr id="135172" name="Picture 2" descr="K:\ГО и ЧС\Диск И\ВАСЁК\Новая папка\фото благоустройство\Плотины Земцовского сельского поселения\Пономаревка\P61800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2700" y="461963"/>
            <a:ext cx="9144000" cy="639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173" name="TextBox 1"/>
          <p:cNvSpPr txBox="1">
            <a:spLocks noChangeArrowheads="1"/>
          </p:cNvSpPr>
          <p:nvPr/>
        </p:nvSpPr>
        <p:spPr bwMode="auto">
          <a:xfrm>
            <a:off x="4572000" y="47244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Georgia" pitchFamily="18" charset="0"/>
            </a:endParaRPr>
          </a:p>
        </p:txBody>
      </p:sp>
      <p:sp>
        <p:nvSpPr>
          <p:cNvPr id="3" name="Круглая лента лицом вверх 2"/>
          <p:cNvSpPr/>
          <p:nvPr/>
        </p:nvSpPr>
        <p:spPr>
          <a:xfrm>
            <a:off x="107950" y="3990975"/>
            <a:ext cx="8750300" cy="2867025"/>
          </a:xfrm>
          <a:prstGeom prst="ellipseRibbon2">
            <a:avLst/>
          </a:prstGeom>
          <a:solidFill>
            <a:schemeClr val="accent1"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i="1" dirty="0">
                <a:solidFill>
                  <a:srgbClr val="FFFFFF"/>
                </a:solidFill>
                <a:latin typeface="Decorlz"/>
              </a:rPr>
              <a:t>Бюджет </a:t>
            </a:r>
            <a:r>
              <a:rPr lang="ru-RU" sz="1200" i="1" dirty="0" smtClean="0">
                <a:solidFill>
                  <a:srgbClr val="FFFFFF"/>
                </a:solidFill>
                <a:latin typeface="Decorlz"/>
              </a:rPr>
              <a:t>Елизаветовского </a:t>
            </a:r>
            <a:r>
              <a:rPr lang="ru-RU" sz="1200" i="1" dirty="0">
                <a:solidFill>
                  <a:srgbClr val="FFFFFF"/>
                </a:solidFill>
                <a:latin typeface="Decorlz"/>
              </a:rPr>
              <a:t>сельского поселения </a:t>
            </a:r>
            <a:r>
              <a:rPr lang="ru-RU" sz="1200" i="1" dirty="0" smtClean="0">
                <a:solidFill>
                  <a:srgbClr val="FFFFFF"/>
                </a:solidFill>
                <a:latin typeface="Decorlz"/>
              </a:rPr>
              <a:t> Азовского района на </a:t>
            </a:r>
            <a:r>
              <a:rPr lang="ru-RU" sz="1200" i="1" dirty="0" smtClean="0">
                <a:solidFill>
                  <a:srgbClr val="FFFFFF"/>
                </a:solidFill>
                <a:latin typeface="Decorlz"/>
              </a:rPr>
              <a:t>2022-2024 годы </a:t>
            </a:r>
            <a:r>
              <a:rPr lang="ru-RU" sz="1200" i="1" dirty="0">
                <a:solidFill>
                  <a:srgbClr val="FFFFFF"/>
                </a:solidFill>
                <a:latin typeface="Decorlz"/>
              </a:rPr>
              <a:t>создает дополнительные условия для выполнения поставленных Президентом России, Губернатором </a:t>
            </a:r>
            <a:r>
              <a:rPr lang="ru-RU" sz="1200" i="1" dirty="0" smtClean="0">
                <a:solidFill>
                  <a:srgbClr val="FFFFFF"/>
                </a:solidFill>
                <a:latin typeface="Decorlz"/>
              </a:rPr>
              <a:t> </a:t>
            </a:r>
            <a:r>
              <a:rPr lang="ru-RU" sz="1200" i="1" dirty="0">
                <a:solidFill>
                  <a:srgbClr val="FFFFFF"/>
                </a:solidFill>
                <a:latin typeface="Decorlz"/>
              </a:rPr>
              <a:t>Р</a:t>
            </a:r>
            <a:r>
              <a:rPr lang="ru-RU" sz="1200" i="1" dirty="0" smtClean="0">
                <a:solidFill>
                  <a:srgbClr val="FFFFFF"/>
                </a:solidFill>
                <a:latin typeface="Decorlz"/>
              </a:rPr>
              <a:t>остовской области , </a:t>
            </a:r>
            <a:r>
              <a:rPr lang="ru-RU" sz="1200" i="1" dirty="0">
                <a:solidFill>
                  <a:srgbClr val="FFFFFF"/>
                </a:solidFill>
                <a:latin typeface="Decorlz"/>
              </a:rPr>
              <a:t>Главой сельского поселения стратегических задач в секторах муниципальной ответственности</a:t>
            </a:r>
            <a:r>
              <a:rPr lang="ru-RU" sz="1200" dirty="0">
                <a:solidFill>
                  <a:srgbClr val="FFFFFF"/>
                </a:solidFill>
                <a:latin typeface="Decorlz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753100" y="130175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900" b="1" dirty="0">
                <a:solidFill>
                  <a:srgbClr val="87439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Администрация </a:t>
            </a:r>
            <a:r>
              <a:rPr lang="ru-RU" sz="900" b="1" dirty="0" smtClean="0">
                <a:solidFill>
                  <a:srgbClr val="87439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Елизаветовского сельского </a:t>
            </a:r>
            <a:r>
              <a:rPr lang="ru-RU" sz="900" b="1" dirty="0">
                <a:solidFill>
                  <a:srgbClr val="87439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поселения</a:t>
            </a:r>
          </a:p>
        </p:txBody>
      </p:sp>
      <p:sp>
        <p:nvSpPr>
          <p:cNvPr id="120835" name="Номер слайда 8"/>
          <p:cNvSpPr>
            <a:spLocks noGrp="1"/>
          </p:cNvSpPr>
          <p:nvPr>
            <p:ph type="sldNum" sz="quarter" idx="12"/>
          </p:nvPr>
        </p:nvSpPr>
        <p:spPr bwMode="auto">
          <a:xfrm>
            <a:off x="6251575" y="6556375"/>
            <a:ext cx="588963" cy="228600"/>
          </a:xfrm>
          <a:ln>
            <a:miter lim="800000"/>
            <a:headEnd/>
            <a:tailEnd/>
          </a:ln>
        </p:spPr>
        <p:txBody>
          <a:bodyPr wrap="square" lIns="0" tIns="0" rIns="0" bIns="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23CEA8-7EDB-47F4-A18A-5A2D20B0B2B9}" type="slidenum">
              <a:rPr lang="ru-RU" sz="110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z="1100">
              <a:solidFill>
                <a:schemeClr val="tx2"/>
              </a:solidFill>
            </a:endParaRPr>
          </a:p>
        </p:txBody>
      </p:sp>
      <p:sp>
        <p:nvSpPr>
          <p:cNvPr id="120836" name="Rectangle 7"/>
          <p:cNvSpPr>
            <a:spLocks noChangeArrowheads="1"/>
          </p:cNvSpPr>
          <p:nvPr/>
        </p:nvSpPr>
        <p:spPr bwMode="auto">
          <a:xfrm>
            <a:off x="684213" y="620713"/>
            <a:ext cx="7993062" cy="12033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/>
              <a:t>БЮДЖЕТ НА </a:t>
            </a:r>
            <a:r>
              <a:rPr lang="ru-RU" b="1" dirty="0" smtClean="0"/>
              <a:t>2022 </a:t>
            </a:r>
            <a:r>
              <a:rPr lang="ru-RU" b="1" dirty="0"/>
              <a:t>ГОД И ПЛАНОВЫЙ ПЕРИОД </a:t>
            </a:r>
            <a:r>
              <a:rPr lang="ru-RU" b="1" dirty="0" smtClean="0"/>
              <a:t> 2023 </a:t>
            </a:r>
            <a:r>
              <a:rPr lang="ru-RU" b="1" dirty="0" smtClean="0"/>
              <a:t>И </a:t>
            </a:r>
            <a:r>
              <a:rPr lang="ru-RU" b="1" dirty="0" smtClean="0"/>
              <a:t>2024 </a:t>
            </a:r>
            <a:r>
              <a:rPr lang="ru-RU" b="1" dirty="0"/>
              <a:t>ГОДОВ </a:t>
            </a:r>
          </a:p>
          <a:p>
            <a:pPr algn="ctr"/>
            <a:r>
              <a:rPr lang="ru-RU" b="1" dirty="0"/>
              <a:t>НАПРАВЛЕН НА РЕШЕНИЕ СЛЕДУЮЩИХ КЛЮЧЕВЫХ ЗАДАЧ:</a:t>
            </a:r>
          </a:p>
        </p:txBody>
      </p:sp>
      <p:grpSp>
        <p:nvGrpSpPr>
          <p:cNvPr id="120841" name="Group 9"/>
          <p:cNvGrpSpPr>
            <a:grpSpLocks/>
          </p:cNvGrpSpPr>
          <p:nvPr/>
        </p:nvGrpSpPr>
        <p:grpSpPr bwMode="auto">
          <a:xfrm>
            <a:off x="323850" y="1916113"/>
            <a:ext cx="8640763" cy="865187"/>
            <a:chOff x="204" y="1162"/>
            <a:chExt cx="5443" cy="590"/>
          </a:xfrm>
        </p:grpSpPr>
        <p:sp>
          <p:nvSpPr>
            <p:cNvPr id="120839" name="Rectangle 7"/>
            <p:cNvSpPr>
              <a:spLocks noChangeArrowheads="1"/>
            </p:cNvSpPr>
            <p:nvPr/>
          </p:nvSpPr>
          <p:spPr bwMode="auto">
            <a:xfrm>
              <a:off x="204" y="1253"/>
              <a:ext cx="5443" cy="408"/>
            </a:xfrm>
            <a:prstGeom prst="rect">
              <a:avLst/>
            </a:prstGeom>
            <a:solidFill>
              <a:srgbClr val="FFFF00">
                <a:alpha val="28000"/>
              </a:srgbClr>
            </a:solidFill>
            <a:ln w="50800">
              <a:solidFill>
                <a:srgbClr val="00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0840" name="AutoShape 8"/>
            <p:cNvSpPr>
              <a:spLocks noChangeArrowheads="1"/>
            </p:cNvSpPr>
            <p:nvPr/>
          </p:nvSpPr>
          <p:spPr bwMode="auto">
            <a:xfrm>
              <a:off x="295" y="1162"/>
              <a:ext cx="5261" cy="59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1400" b="1" dirty="0"/>
                <a:t>Обеспечение устойчивости и сбалансированности бюджетной системы в целях </a:t>
              </a:r>
            </a:p>
            <a:p>
              <a:pPr algn="ctr"/>
              <a:r>
                <a:rPr lang="ru-RU" sz="1400" b="1" dirty="0"/>
                <a:t>гарантированного исполнения действующих и принимаемых расходных обязательств</a:t>
              </a:r>
              <a:r>
                <a:rPr lang="ru-RU" dirty="0"/>
                <a:t> </a:t>
              </a:r>
            </a:p>
          </p:txBody>
        </p:sp>
      </p:grpSp>
      <p:grpSp>
        <p:nvGrpSpPr>
          <p:cNvPr id="120842" name="Group 10"/>
          <p:cNvGrpSpPr>
            <a:grpSpLocks/>
          </p:cNvGrpSpPr>
          <p:nvPr/>
        </p:nvGrpSpPr>
        <p:grpSpPr bwMode="auto">
          <a:xfrm>
            <a:off x="323850" y="2852738"/>
            <a:ext cx="8640763" cy="865187"/>
            <a:chOff x="204" y="1162"/>
            <a:chExt cx="5443" cy="590"/>
          </a:xfrm>
        </p:grpSpPr>
        <p:sp>
          <p:nvSpPr>
            <p:cNvPr id="120843" name="Rectangle 11"/>
            <p:cNvSpPr>
              <a:spLocks noChangeArrowheads="1"/>
            </p:cNvSpPr>
            <p:nvPr/>
          </p:nvSpPr>
          <p:spPr bwMode="auto">
            <a:xfrm>
              <a:off x="204" y="1253"/>
              <a:ext cx="5443" cy="408"/>
            </a:xfrm>
            <a:prstGeom prst="rect">
              <a:avLst/>
            </a:prstGeom>
            <a:solidFill>
              <a:srgbClr val="FFFF00">
                <a:alpha val="28000"/>
              </a:srgbClr>
            </a:solidFill>
            <a:ln w="50800">
              <a:solidFill>
                <a:srgbClr val="00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0844" name="AutoShape 12"/>
            <p:cNvSpPr>
              <a:spLocks noChangeArrowheads="1"/>
            </p:cNvSpPr>
            <p:nvPr/>
          </p:nvSpPr>
          <p:spPr bwMode="auto">
            <a:xfrm>
              <a:off x="295" y="1162"/>
              <a:ext cx="5261" cy="59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1400" b="1" dirty="0"/>
                <a:t>Повышение эффективности бюджетной политики, в том числе за счет роста </a:t>
              </a:r>
            </a:p>
            <a:p>
              <a:pPr algn="ctr"/>
              <a:r>
                <a:rPr lang="ru-RU" sz="1400" b="1" dirty="0"/>
                <a:t>эффективности бюджетных расходов, обеспечения адресности </a:t>
              </a:r>
            </a:p>
            <a:p>
              <a:pPr algn="ctr"/>
              <a:r>
                <a:rPr lang="ru-RU" sz="1400" b="1" dirty="0"/>
                <a:t>социальной помощи, проведения структурных реформ в социальной сфере </a:t>
              </a:r>
            </a:p>
          </p:txBody>
        </p:sp>
      </p:grpSp>
      <p:grpSp>
        <p:nvGrpSpPr>
          <p:cNvPr id="120845" name="Group 13" descr="иоро"/>
          <p:cNvGrpSpPr>
            <a:grpSpLocks/>
          </p:cNvGrpSpPr>
          <p:nvPr/>
        </p:nvGrpSpPr>
        <p:grpSpPr bwMode="auto">
          <a:xfrm>
            <a:off x="323850" y="3789363"/>
            <a:ext cx="8640763" cy="865187"/>
            <a:chOff x="204" y="1162"/>
            <a:chExt cx="5443" cy="590"/>
          </a:xfrm>
        </p:grpSpPr>
        <p:sp>
          <p:nvSpPr>
            <p:cNvPr id="120846" name="Rectangle 14"/>
            <p:cNvSpPr>
              <a:spLocks noChangeArrowheads="1"/>
            </p:cNvSpPr>
            <p:nvPr/>
          </p:nvSpPr>
          <p:spPr bwMode="auto">
            <a:xfrm>
              <a:off x="204" y="1253"/>
              <a:ext cx="5443" cy="408"/>
            </a:xfrm>
            <a:prstGeom prst="rect">
              <a:avLst/>
            </a:prstGeom>
            <a:solidFill>
              <a:srgbClr val="FFFF00">
                <a:alpha val="28000"/>
              </a:srgbClr>
            </a:solidFill>
            <a:ln w="50800">
              <a:solidFill>
                <a:srgbClr val="00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0847" name="AutoShape 15"/>
            <p:cNvSpPr>
              <a:spLocks noChangeArrowheads="1"/>
            </p:cNvSpPr>
            <p:nvPr/>
          </p:nvSpPr>
          <p:spPr bwMode="auto">
            <a:xfrm>
              <a:off x="295" y="1162"/>
              <a:ext cx="5261" cy="59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1400" b="1" dirty="0"/>
                <a:t>Соответствие финансовых возможностей </a:t>
              </a:r>
              <a:r>
                <a:rPr lang="ru-RU" sz="1400" b="1" dirty="0" smtClean="0"/>
                <a:t>Елизаветовского </a:t>
              </a:r>
              <a:r>
                <a:rPr lang="ru-RU" sz="1400" b="1" dirty="0"/>
                <a:t>сельского поселения</a:t>
              </a:r>
            </a:p>
            <a:p>
              <a:pPr algn="ctr"/>
              <a:r>
                <a:rPr lang="ru-RU" sz="1400" b="1" dirty="0"/>
                <a:t>ключевым направлениям развития </a:t>
              </a:r>
            </a:p>
          </p:txBody>
        </p:sp>
      </p:grpSp>
      <p:grpSp>
        <p:nvGrpSpPr>
          <p:cNvPr id="120848" name="Group 16"/>
          <p:cNvGrpSpPr>
            <a:grpSpLocks/>
          </p:cNvGrpSpPr>
          <p:nvPr/>
        </p:nvGrpSpPr>
        <p:grpSpPr bwMode="auto">
          <a:xfrm>
            <a:off x="323850" y="4724400"/>
            <a:ext cx="8640763" cy="865188"/>
            <a:chOff x="204" y="1162"/>
            <a:chExt cx="5443" cy="590"/>
          </a:xfrm>
        </p:grpSpPr>
        <p:sp>
          <p:nvSpPr>
            <p:cNvPr id="120849" name="Rectangle 17"/>
            <p:cNvSpPr>
              <a:spLocks noChangeArrowheads="1"/>
            </p:cNvSpPr>
            <p:nvPr/>
          </p:nvSpPr>
          <p:spPr bwMode="auto">
            <a:xfrm>
              <a:off x="204" y="1253"/>
              <a:ext cx="5443" cy="408"/>
            </a:xfrm>
            <a:prstGeom prst="rect">
              <a:avLst/>
            </a:prstGeom>
            <a:solidFill>
              <a:srgbClr val="FFFF00">
                <a:alpha val="28000"/>
              </a:srgbClr>
            </a:solidFill>
            <a:ln w="50800">
              <a:solidFill>
                <a:srgbClr val="00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0850" name="AutoShape 18"/>
            <p:cNvSpPr>
              <a:spLocks noChangeArrowheads="1"/>
            </p:cNvSpPr>
            <p:nvPr/>
          </p:nvSpPr>
          <p:spPr bwMode="auto">
            <a:xfrm>
              <a:off x="295" y="1162"/>
              <a:ext cx="5261" cy="59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1400" b="1"/>
                <a:t>Повышение роли бюджетной политики для поддержки экономического роста</a:t>
              </a:r>
              <a:r>
                <a:rPr lang="ru-RU"/>
                <a:t> </a:t>
              </a:r>
            </a:p>
          </p:txBody>
        </p:sp>
      </p:grpSp>
      <p:grpSp>
        <p:nvGrpSpPr>
          <p:cNvPr id="120851" name="Group 19"/>
          <p:cNvGrpSpPr>
            <a:grpSpLocks/>
          </p:cNvGrpSpPr>
          <p:nvPr/>
        </p:nvGrpSpPr>
        <p:grpSpPr bwMode="auto">
          <a:xfrm>
            <a:off x="323850" y="5661025"/>
            <a:ext cx="8640763" cy="865188"/>
            <a:chOff x="204" y="1162"/>
            <a:chExt cx="5443" cy="590"/>
          </a:xfrm>
        </p:grpSpPr>
        <p:sp>
          <p:nvSpPr>
            <p:cNvPr id="120852" name="Rectangle 20"/>
            <p:cNvSpPr>
              <a:spLocks noChangeArrowheads="1"/>
            </p:cNvSpPr>
            <p:nvPr/>
          </p:nvSpPr>
          <p:spPr bwMode="auto">
            <a:xfrm>
              <a:off x="204" y="1253"/>
              <a:ext cx="5443" cy="408"/>
            </a:xfrm>
            <a:prstGeom prst="rect">
              <a:avLst/>
            </a:prstGeom>
            <a:solidFill>
              <a:srgbClr val="FFFF00">
                <a:alpha val="28000"/>
              </a:srgbClr>
            </a:solidFill>
            <a:ln w="50800">
              <a:solidFill>
                <a:srgbClr val="00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0853" name="AutoShape 21"/>
            <p:cNvSpPr>
              <a:spLocks noChangeArrowheads="1"/>
            </p:cNvSpPr>
            <p:nvPr/>
          </p:nvSpPr>
          <p:spPr bwMode="auto">
            <a:xfrm>
              <a:off x="295" y="1162"/>
              <a:ext cx="5261" cy="59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1400" b="1"/>
                <a:t>Повышение прозрачности и открытости бюджетного процесса</a:t>
              </a:r>
            </a:p>
          </p:txBody>
        </p:sp>
      </p:grp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 descr="D:\Users\Volzhenina\Desktop\ДЛЯ СЛАЙДОВ\budg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48680"/>
            <a:ext cx="1728192" cy="1728192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552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35150" y="644525"/>
            <a:ext cx="7094538" cy="1284288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Основные параметры решения </a:t>
            </a:r>
            <a:b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«О бюджете Елизаветовского сельского поселения Азовского района на </a:t>
            </a:r>
            <a: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2022 </a:t>
            </a:r>
            <a: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год и плановый период </a:t>
            </a:r>
            <a: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2023 </a:t>
            </a:r>
            <a: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 </a:t>
            </a:r>
            <a: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2024 </a:t>
            </a:r>
            <a: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годов»</a:t>
            </a:r>
          </a:p>
        </p:txBody>
      </p:sp>
      <p:graphicFrame>
        <p:nvGraphicFramePr>
          <p:cNvPr id="121910" name="Group 5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842697219"/>
              </p:ext>
            </p:extLst>
          </p:nvPr>
        </p:nvGraphicFramePr>
        <p:xfrm>
          <a:off x="595313" y="2349500"/>
          <a:ext cx="8297862" cy="4011614"/>
        </p:xfrm>
        <a:graphic>
          <a:graphicData uri="http://schemas.openxmlformats.org/drawingml/2006/table">
            <a:tbl>
              <a:tblPr/>
              <a:tblGrid>
                <a:gridCol w="4257593"/>
                <a:gridCol w="1371452"/>
                <a:gridCol w="1369806"/>
                <a:gridCol w="1299011"/>
              </a:tblGrid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/>
                        <a:ea typeface="Arial Cyr"/>
                        <a:cs typeface="Arial Cyr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2022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/>
                        <a:ea typeface="Arial Cyr"/>
                        <a:cs typeface="Arial Cyr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2023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/>
                        <a:ea typeface="Arial Cyr"/>
                        <a:cs typeface="Arial Cyr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2024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/>
                        <a:ea typeface="Arial Cyr"/>
                        <a:cs typeface="Arial Cyr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</a:tr>
              <a:tr h="569913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I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. Доходы, всего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 Cyr"/>
                        <a:ea typeface="Arial Cyr"/>
                        <a:cs typeface="Arial Cyr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12 532,4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 Cyr"/>
                        <a:ea typeface="Arial Cyr"/>
                        <a:cs typeface="Arial Cyr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10 442,1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 Cyr"/>
                        <a:ea typeface="Arial Cyr"/>
                        <a:cs typeface="Arial Cyr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10 013,7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 Cyr"/>
                        <a:ea typeface="Arial Cyr"/>
                        <a:cs typeface="Arial Cyr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из них: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/>
                        <a:ea typeface="Arial Cyr"/>
                        <a:cs typeface="Arial Cyr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/>
                        <a:ea typeface="Arial Cyr"/>
                        <a:cs typeface="Arial Cyr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/>
                        <a:ea typeface="Arial Cyr"/>
                        <a:cs typeface="Arial Cyr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3075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Налоговые и неналоговые доходы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4 844,9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/>
                        <a:ea typeface="Arial Cyr"/>
                        <a:cs typeface="Arial Cyr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4 931,2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/>
                        <a:ea typeface="Arial Cyr"/>
                        <a:cs typeface="Arial Cyr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5 020,6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/>
                        <a:ea typeface="Arial Cyr"/>
                        <a:cs typeface="Arial Cyr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9913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Безвозмездные поступления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7 687,5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/>
                        <a:ea typeface="Arial Cyr"/>
                        <a:cs typeface="Arial Cyr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5 510,9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/>
                        <a:ea typeface="Arial Cyr"/>
                        <a:cs typeface="Arial Cyr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4 993,1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/>
                        <a:ea typeface="Arial Cyr"/>
                        <a:cs typeface="Arial Cyr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9913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II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. Расходы, всего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 Cyr"/>
                        <a:ea typeface="Arial Cyr"/>
                        <a:cs typeface="Arial Cyr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12 532,4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 Cyr"/>
                        <a:ea typeface="Arial Cyr"/>
                        <a:cs typeface="Arial Cyr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10 442,1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 Cyr"/>
                        <a:ea typeface="Arial Cyr"/>
                        <a:cs typeface="Arial Cyr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10 013,7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 Cyr"/>
                        <a:ea typeface="Arial Cyr"/>
                        <a:cs typeface="Arial Cyr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III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. Дефицит (-), профицит (+)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Cyr"/>
                        <a:ea typeface="Arial Cyr"/>
                        <a:cs typeface="Arial Cyr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3075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VI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. Источники финансирования дефицита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 Cyr"/>
                        <a:ea typeface="Arial Cyr"/>
                        <a:cs typeface="Arial Cyr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1906" name="Text Box 116"/>
          <p:cNvSpPr txBox="1">
            <a:spLocks noChangeArrowheads="1"/>
          </p:cNvSpPr>
          <p:nvPr/>
        </p:nvSpPr>
        <p:spPr bwMode="auto">
          <a:xfrm>
            <a:off x="7380288" y="1916113"/>
            <a:ext cx="1512887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345" tIns="44173" rIns="88345" bIns="44173">
            <a:spAutoFit/>
          </a:bodyPr>
          <a:lstStyle/>
          <a:p>
            <a:pPr defTabSz="884238"/>
            <a:r>
              <a:rPr lang="ru-RU" sz="1600">
                <a:solidFill>
                  <a:srgbClr val="000000"/>
                </a:solidFill>
                <a:latin typeface="Arial Cyr"/>
                <a:ea typeface="Arial Cyr"/>
                <a:cs typeface="Arial Cyr"/>
              </a:rPr>
              <a:t>(тыс. рублей)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53100" y="119063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900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Адиинистрация</a:t>
            </a:r>
            <a:r>
              <a:rPr lang="ru-RU" sz="9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ru-RU" sz="9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Елизаветовского</a:t>
            </a:r>
            <a:endParaRPr lang="ru-RU" sz="900" b="1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algn="ctr">
              <a:defRPr/>
            </a:pPr>
            <a:r>
              <a:rPr lang="ru-RU" sz="9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сельского поселения</a:t>
            </a:r>
          </a:p>
        </p:txBody>
      </p:sp>
      <p:sp>
        <p:nvSpPr>
          <p:cNvPr id="121908" name="Номер слайда 10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E6040A1-0FDA-4A26-8CF8-11AEE39F5DD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3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384961916"/>
              </p:ext>
            </p:extLst>
          </p:nvPr>
        </p:nvGraphicFramePr>
        <p:xfrm>
          <a:off x="112712" y="1916832"/>
          <a:ext cx="9210676" cy="4714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33"/>
          <p:cNvSpPr>
            <a:spLocks noGrp="1"/>
          </p:cNvSpPr>
          <p:nvPr>
            <p:ph type="sldNum" sz="quarter" idx="12"/>
          </p:nvPr>
        </p:nvSpPr>
        <p:spPr bwMode="auto">
          <a:xfrm>
            <a:off x="6251575" y="6556375"/>
            <a:ext cx="588963" cy="228600"/>
          </a:xfrm>
          <a:ln>
            <a:miter lim="800000"/>
            <a:headEnd/>
            <a:tailEnd/>
          </a:ln>
        </p:spPr>
        <p:txBody>
          <a:bodyPr wrap="square" lIns="0" tIns="0" rIns="0" bIns="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8985A60-0CC7-4A20-AFDB-DADBB742C72D}" type="slidenum">
              <a:rPr lang="ru-RU" sz="110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sz="1100">
              <a:solidFill>
                <a:schemeClr val="tx2"/>
              </a:solidFill>
            </a:endParaRPr>
          </a:p>
        </p:txBody>
      </p:sp>
      <p:sp>
        <p:nvSpPr>
          <p:cNvPr id="122885" name="Rectangle 4"/>
          <p:cNvSpPr>
            <a:spLocks noChangeArrowheads="1"/>
          </p:cNvSpPr>
          <p:nvPr/>
        </p:nvSpPr>
        <p:spPr bwMode="auto">
          <a:xfrm>
            <a:off x="430213" y="2170113"/>
            <a:ext cx="1547812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300" b="1" dirty="0">
                <a:solidFill>
                  <a:srgbClr val="000000"/>
                </a:solidFill>
              </a:rPr>
              <a:t>тыс. рублей</a:t>
            </a:r>
          </a:p>
        </p:txBody>
      </p:sp>
      <p:sp>
        <p:nvSpPr>
          <p:cNvPr id="122886" name="Text Box 19"/>
          <p:cNvSpPr txBox="1">
            <a:spLocks noChangeArrowheads="1"/>
          </p:cNvSpPr>
          <p:nvPr/>
        </p:nvSpPr>
        <p:spPr bwMode="auto">
          <a:xfrm>
            <a:off x="3635896" y="3543300"/>
            <a:ext cx="1082154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</a:rPr>
              <a:t>10 442,1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122887" name="Text Box 20"/>
          <p:cNvSpPr txBox="1">
            <a:spLocks noChangeArrowheads="1"/>
          </p:cNvSpPr>
          <p:nvPr/>
        </p:nvSpPr>
        <p:spPr bwMode="auto">
          <a:xfrm>
            <a:off x="2123728" y="2506663"/>
            <a:ext cx="134012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</a:rPr>
              <a:t>12 532,4</a:t>
            </a:r>
            <a:endParaRPr lang="ru-RU" b="1" dirty="0">
              <a:solidFill>
                <a:srgbClr val="000000"/>
              </a:solidFill>
            </a:endParaRPr>
          </a:p>
          <a:p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741988" y="119063"/>
            <a:ext cx="2843212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900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Администрация </a:t>
            </a:r>
            <a:r>
              <a:rPr lang="ru-RU" sz="9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Елизаветовского</a:t>
            </a:r>
            <a:endParaRPr lang="ru-RU" sz="900" b="1" dirty="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  <a:p>
            <a:pPr algn="ctr">
              <a:defRPr/>
            </a:pPr>
            <a:r>
              <a:rPr lang="ru-RU" sz="900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сельского поселения</a:t>
            </a:r>
          </a:p>
        </p:txBody>
      </p:sp>
      <p:sp>
        <p:nvSpPr>
          <p:cNvPr id="122889" name="Text Box 19"/>
          <p:cNvSpPr txBox="1">
            <a:spLocks noChangeArrowheads="1"/>
          </p:cNvSpPr>
          <p:nvPr/>
        </p:nvSpPr>
        <p:spPr bwMode="auto">
          <a:xfrm>
            <a:off x="5092700" y="3584575"/>
            <a:ext cx="12969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00000"/>
                </a:solidFill>
              </a:rPr>
              <a:t> </a:t>
            </a:r>
            <a:r>
              <a:rPr lang="ru-RU" b="1" dirty="0" smtClean="0">
                <a:solidFill>
                  <a:srgbClr val="000000"/>
                </a:solidFill>
              </a:rPr>
              <a:t>10 013,7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122891" name="AutoShape 16"/>
          <p:cNvSpPr>
            <a:spLocks noChangeArrowheads="1"/>
          </p:cNvSpPr>
          <p:nvPr/>
        </p:nvSpPr>
        <p:spPr bwMode="auto">
          <a:xfrm>
            <a:off x="468313" y="620713"/>
            <a:ext cx="8280400" cy="1008062"/>
          </a:xfrm>
          <a:prstGeom prst="flowChartProcess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Динамика доходов бюджета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Елизаветовского сельского </a:t>
            </a:r>
            <a:r>
              <a:rPr lang="ru-RU" sz="2000" b="1" dirty="0">
                <a:solidFill>
                  <a:schemeClr val="bg1"/>
                </a:solidFill>
              </a:rPr>
              <a:t>поселения </a:t>
            </a:r>
            <a:r>
              <a:rPr lang="ru-RU" sz="2000" b="1" dirty="0" smtClean="0">
                <a:solidFill>
                  <a:schemeClr val="bg1"/>
                </a:solidFill>
              </a:rPr>
              <a:t>Азовского </a:t>
            </a:r>
            <a:r>
              <a:rPr lang="ru-RU" sz="2000" b="1" dirty="0">
                <a:solidFill>
                  <a:schemeClr val="bg1"/>
                </a:solidFill>
              </a:rPr>
              <a:t>района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Номер слайда 8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0845F1D-ADAB-4158-871A-783FFD50A67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smtClean="0"/>
          </a:p>
        </p:txBody>
      </p:sp>
      <p:graphicFrame>
        <p:nvGraphicFramePr>
          <p:cNvPr id="6" name="Object 3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3388136966"/>
              </p:ext>
            </p:extLst>
          </p:nvPr>
        </p:nvGraphicFramePr>
        <p:xfrm>
          <a:off x="539750" y="1196975"/>
          <a:ext cx="8153400" cy="5376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011863" y="0"/>
            <a:ext cx="2592387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900" b="1" dirty="0">
                <a:solidFill>
                  <a:srgbClr val="EEECE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Администрация </a:t>
            </a:r>
            <a:r>
              <a:rPr lang="ru-RU" sz="900" b="1" dirty="0" smtClean="0">
                <a:solidFill>
                  <a:srgbClr val="EEECE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Елизаветовского</a:t>
            </a:r>
            <a:endParaRPr lang="ru-RU" sz="900" b="1" dirty="0">
              <a:solidFill>
                <a:srgbClr val="EEECE1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algn="ctr">
              <a:defRPr/>
            </a:pPr>
            <a:r>
              <a:rPr lang="ru-RU" sz="900" b="1" dirty="0">
                <a:solidFill>
                  <a:srgbClr val="EEECE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сельского поселения</a:t>
            </a:r>
          </a:p>
        </p:txBody>
      </p:sp>
      <p:pic>
        <p:nvPicPr>
          <p:cNvPr id="124936" name="Picture 8" descr="97e02b0b058d46c7fd4f51472672b19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913"/>
            <a:ext cx="1692275" cy="1270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765175"/>
            <a:ext cx="9036050" cy="10668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Безвозмездные поступления в бюджет</a:t>
            </a:r>
            <a:br>
              <a:rPr lang="ru-RU" sz="2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Елизаветовского сельского поселения Азовского района</a:t>
            </a:r>
          </a:p>
        </p:txBody>
      </p:sp>
      <p:sp>
        <p:nvSpPr>
          <p:cNvPr id="125959" name="Text Box 116"/>
          <p:cNvSpPr txBox="1">
            <a:spLocks noChangeArrowheads="1"/>
          </p:cNvSpPr>
          <p:nvPr/>
        </p:nvSpPr>
        <p:spPr bwMode="auto">
          <a:xfrm>
            <a:off x="827088" y="2060575"/>
            <a:ext cx="1657350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345" tIns="44173" rIns="88345" bIns="44173">
            <a:spAutoFit/>
          </a:bodyPr>
          <a:lstStyle/>
          <a:p>
            <a:pPr defTabSz="884238"/>
            <a:r>
              <a:rPr lang="ru-RU" sz="1600" b="1">
                <a:solidFill>
                  <a:srgbClr val="000000"/>
                </a:solidFill>
                <a:latin typeface="Arial Cyr"/>
                <a:ea typeface="Arial Cyr"/>
                <a:cs typeface="Arial Cyr"/>
              </a:rPr>
              <a:t>(тыс. рублей)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41988" y="119063"/>
            <a:ext cx="2843212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9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Администрация </a:t>
            </a:r>
            <a:r>
              <a:rPr lang="ru-RU" sz="9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Елизаветовского</a:t>
            </a:r>
            <a:endParaRPr lang="ru-RU" sz="900" b="1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algn="ctr">
              <a:defRPr/>
            </a:pPr>
            <a:r>
              <a:rPr lang="ru-RU" sz="9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сельского поселения</a:t>
            </a:r>
          </a:p>
        </p:txBody>
      </p:sp>
      <p:graphicFrame>
        <p:nvGraphicFramePr>
          <p:cNvPr id="7" name="Object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2552083"/>
              </p:ext>
            </p:extLst>
          </p:nvPr>
        </p:nvGraphicFramePr>
        <p:xfrm>
          <a:off x="130175" y="2193925"/>
          <a:ext cx="8177213" cy="4518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Номер слайда 1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B44CC67-FED6-4162-B587-6B44576C990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7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20608" y="692696"/>
            <a:ext cx="9144000" cy="904329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</a:t>
            </a:r>
            <a: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Елизаветовского сельского поселения </a:t>
            </a:r>
            <a:b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по разделам в </a:t>
            </a:r>
            <a: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годах, тыс. рублей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45163" y="117475"/>
            <a:ext cx="2843212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9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Администрация </a:t>
            </a:r>
            <a:r>
              <a:rPr lang="ru-RU" sz="9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Елизаветовского</a:t>
            </a:r>
            <a:endParaRPr lang="ru-RU" sz="9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algn="ctr">
              <a:defRPr/>
            </a:pPr>
            <a:r>
              <a:rPr lang="ru-RU" sz="9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сельского поселения</a:t>
            </a:r>
          </a:p>
        </p:txBody>
      </p:sp>
      <p:sp>
        <p:nvSpPr>
          <p:cNvPr id="128003" name="Номер слайда 11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8498B3-0952-4F22-816A-82344AA64F5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 dirty="0"/>
          </a:p>
        </p:txBody>
      </p:sp>
      <p:graphicFrame>
        <p:nvGraphicFramePr>
          <p:cNvPr id="128093" name="Group 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6400848"/>
              </p:ext>
            </p:extLst>
          </p:nvPr>
        </p:nvGraphicFramePr>
        <p:xfrm>
          <a:off x="1331913" y="1628775"/>
          <a:ext cx="7200527" cy="4500881"/>
        </p:xfrm>
        <a:graphic>
          <a:graphicData uri="http://schemas.openxmlformats.org/drawingml/2006/table">
            <a:tbl>
              <a:tblPr/>
              <a:tblGrid>
                <a:gridCol w="3888159"/>
                <a:gridCol w="1008112"/>
                <a:gridCol w="1224136"/>
                <a:gridCol w="1080120"/>
              </a:tblGrid>
              <a:tr h="747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Наименование  расходов  Елизаветовского сельского поселения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4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 «Общегосударственные вопросы»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7 157,2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5 699,3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5 987,3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 «Национальная оборона»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241,7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249,3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257,6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 «Национальная безопасность и правоохранительная деятельность»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26,8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12,6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13,6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6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Раздел «Национальная экономика» </a:t>
                      </a: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310,0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8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 «Жилищно-коммунальное хозяйство»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1 404,3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1 201,7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1 219,0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 «Образование»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 «Физическая культура и спорт»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 «Культура, кинематография»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3 375,6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3 270,2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2 527,2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 «Обслуживание государственного и муниципального долга»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12 532,4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10 442,1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10 013,7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28095" name="Picture 95" descr="Скачать перо и чернильница картинки и фото на телефон бесплатн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3375"/>
            <a:ext cx="1476375" cy="12636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7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836613"/>
            <a:ext cx="9144000" cy="719137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</a:t>
            </a:r>
            <a: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Елизаветовского сельского поселения </a:t>
            </a:r>
            <a:b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в рамках программ в </a:t>
            </a:r>
            <a: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годах, тыс. рублей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45163" y="117475"/>
            <a:ext cx="2843212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9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Администрация  </a:t>
            </a:r>
            <a:r>
              <a:rPr lang="ru-RU" sz="9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елизаветовского</a:t>
            </a:r>
            <a:endParaRPr lang="ru-RU" sz="9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algn="ctr">
              <a:defRPr/>
            </a:pPr>
            <a:r>
              <a:rPr lang="ru-RU" sz="9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сельского поселения</a:t>
            </a:r>
          </a:p>
        </p:txBody>
      </p:sp>
      <p:sp>
        <p:nvSpPr>
          <p:cNvPr id="129027" name="Номер слайда 11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B3539C-14AA-449F-B9D4-73D8D235BCE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/>
          </a:p>
        </p:txBody>
      </p:sp>
      <p:graphicFrame>
        <p:nvGraphicFramePr>
          <p:cNvPr id="129190" name="Group 1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6446733"/>
              </p:ext>
            </p:extLst>
          </p:nvPr>
        </p:nvGraphicFramePr>
        <p:xfrm>
          <a:off x="611188" y="1700213"/>
          <a:ext cx="7600950" cy="4932836"/>
        </p:xfrm>
        <a:graphic>
          <a:graphicData uri="http://schemas.openxmlformats.org/drawingml/2006/table">
            <a:tbl>
              <a:tblPr/>
              <a:tblGrid>
                <a:gridCol w="4019550"/>
                <a:gridCol w="1160462"/>
                <a:gridCol w="1262063"/>
                <a:gridCol w="1158875"/>
              </a:tblGrid>
              <a:tr h="471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муниципальной программы Елизаветовского сельского поселения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2022год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9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8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8 039,0</a:t>
                      </a: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6 997,0</a:t>
                      </a: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7 013,3</a:t>
                      </a: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«Развитие муниципальной службы в Елизаветовском сельском поселении» 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«</a:t>
                      </a:r>
                      <a:r>
                        <a:rPr lang="ru-RU" sz="1000" b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Защита населения и территории Елизаветовского сельского поселения от чрезвычайных ситуаций, обеспечение пожарной безопасности и безопасности людей на водных объектах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» 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30,4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28,4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29,4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1100" b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Обеспечение общественного порядка и противодействие преступности в Елизаветовском сельском поселении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44,6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19,0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9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1100" b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Энергосбережение и повышение энергетической эффективности в Елизаветовском сельском поселении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2,3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1100" b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Развитие сетей наружного освещения Елизаветовского сельского поселения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1 095,3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1 076,7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1 109,0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92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1100" b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Озеленение территории Елизаветовского сельского поселения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35,0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11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Благоустройство территории Елизаветовского сельского поселения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247,4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11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Развитие культуры Елизаветовского сельского поселения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3 375,6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3 270,2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2 527,2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11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Развитие физической культуры и спорта Елизаветовского сельского поселения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4,0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4,0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11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Управление муниципальными финансами Елизаветовского сельского поселения»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7 031,7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5 393,0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5 441,4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«Развитие</a:t>
                      </a:r>
                      <a:r>
                        <a:rPr lang="ru-RU" sz="11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транспортной системы и дорожного хозяйства</a:t>
                      </a:r>
                      <a:r>
                        <a:rPr lang="ru-RU" sz="11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»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300,0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29192" name="Picture 168" descr="kak-uluchshit-kachestvo-video-v-skayp1926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3375"/>
            <a:ext cx="1619250" cy="12541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753100" y="130175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9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Администрация Елизаветовского сельского поселения</a:t>
            </a:r>
            <a:endParaRPr lang="ru-RU" sz="900" b="1" dirty="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132099" name="Номер слайда 8"/>
          <p:cNvSpPr>
            <a:spLocks noGrp="1"/>
          </p:cNvSpPr>
          <p:nvPr>
            <p:ph type="sldNum" sz="quarter" idx="12"/>
          </p:nvPr>
        </p:nvSpPr>
        <p:spPr bwMode="auto">
          <a:xfrm>
            <a:off x="6251575" y="6556375"/>
            <a:ext cx="588963" cy="228600"/>
          </a:xfrm>
          <a:ln>
            <a:miter lim="800000"/>
            <a:headEnd/>
            <a:tailEnd/>
          </a:ln>
        </p:spPr>
        <p:txBody>
          <a:bodyPr wrap="square" lIns="0" tIns="0" rIns="0" bIns="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E6FCF9-E9A7-428D-B772-6C41E1FB488D}" type="slidenum">
              <a:rPr lang="ru-RU" sz="110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 sz="1100">
              <a:solidFill>
                <a:schemeClr val="tx2"/>
              </a:solidFill>
            </a:endParaRPr>
          </a:p>
        </p:txBody>
      </p:sp>
      <p:graphicFrame>
        <p:nvGraphicFramePr>
          <p:cNvPr id="11" name="Objec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6771037"/>
              </p:ext>
            </p:extLst>
          </p:nvPr>
        </p:nvGraphicFramePr>
        <p:xfrm>
          <a:off x="392113" y="1920875"/>
          <a:ext cx="8791575" cy="5891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7" name="Прямая со стрелкой 6"/>
          <p:cNvCxnSpPr/>
          <p:nvPr/>
        </p:nvCxnSpPr>
        <p:spPr>
          <a:xfrm>
            <a:off x="3219450" y="3332163"/>
            <a:ext cx="817563" cy="14287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 rot="521190">
            <a:off x="3122613" y="2855396"/>
            <a:ext cx="1011237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Trebuchet MS" pitchFamily="34" charset="0"/>
              </a:rPr>
              <a:t>-</a:t>
            </a:r>
            <a:r>
              <a:rPr lang="ru-RU" dirty="0" smtClean="0">
                <a:solidFill>
                  <a:srgbClr val="000000"/>
                </a:solidFill>
                <a:latin typeface="Trebuchet MS" pitchFamily="34" charset="0"/>
              </a:rPr>
              <a:t>24,2</a:t>
            </a:r>
            <a:r>
              <a:rPr lang="ru-RU" dirty="0" smtClean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rebuchet MS" pitchFamily="34" charset="0"/>
              </a:rPr>
              <a:t>%</a:t>
            </a:r>
            <a:endParaRPr lang="ru-RU" dirty="0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388" y="2443163"/>
            <a:ext cx="1152525" cy="307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 err="1"/>
              <a:t>тыс.руб</a:t>
            </a:r>
            <a:r>
              <a:rPr lang="ru-RU" sz="1400" b="1" i="1" dirty="0"/>
              <a:t>.</a:t>
            </a:r>
          </a:p>
        </p:txBody>
      </p:sp>
      <p:sp>
        <p:nvSpPr>
          <p:cNvPr id="132110" name="AutoShape 14"/>
          <p:cNvSpPr>
            <a:spLocks noChangeArrowheads="1"/>
          </p:cNvSpPr>
          <p:nvPr/>
        </p:nvSpPr>
        <p:spPr bwMode="auto">
          <a:xfrm>
            <a:off x="755650" y="836613"/>
            <a:ext cx="7777163" cy="936625"/>
          </a:xfrm>
          <a:prstGeom prst="wedgeRoundRectCallout">
            <a:avLst>
              <a:gd name="adj1" fmla="val 9991"/>
              <a:gd name="adj2" fmla="val 3576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ru-RU" b="1" i="1" dirty="0"/>
              <a:t>Объем бюджетных ассигнований на реализацию муниципальных</a:t>
            </a:r>
          </a:p>
          <a:p>
            <a:pPr algn="ctr"/>
            <a:r>
              <a:rPr lang="ru-RU" b="1" i="1" dirty="0"/>
              <a:t>программ в </a:t>
            </a:r>
            <a:r>
              <a:rPr lang="ru-RU" b="1" i="1" dirty="0" smtClean="0"/>
              <a:t>2022-2024 </a:t>
            </a:r>
            <a:r>
              <a:rPr lang="ru-RU" b="1" i="1" dirty="0"/>
              <a:t>годах</a:t>
            </a:r>
          </a:p>
        </p:txBody>
      </p:sp>
      <p:pic>
        <p:nvPicPr>
          <p:cNvPr id="132112" name="Picture 16" descr="1390316433_g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325" y="3860800"/>
            <a:ext cx="2736850" cy="27273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2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3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1959</TotalTime>
  <Words>607</Words>
  <Application>Microsoft Office PowerPoint</Application>
  <PresentationFormat>Экран (4:3)</PresentationFormat>
  <Paragraphs>197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Тема Office</vt:lpstr>
      <vt:lpstr>1_Городская</vt:lpstr>
      <vt:lpstr>4_Городская</vt:lpstr>
      <vt:lpstr>5_Городская</vt:lpstr>
      <vt:lpstr>12_Городская</vt:lpstr>
      <vt:lpstr>13_Городская</vt:lpstr>
      <vt:lpstr>Трек</vt:lpstr>
      <vt:lpstr>Изящная</vt:lpstr>
      <vt:lpstr>Презентация PowerPoint</vt:lpstr>
      <vt:lpstr>Презентация PowerPoint</vt:lpstr>
      <vt:lpstr>Основные параметры решения  «О бюджете Елизаветовского сельского поселения Азовского района на 2022 год и плановый период 2023 и 2024 годов»</vt:lpstr>
      <vt:lpstr>Презентация PowerPoint</vt:lpstr>
      <vt:lpstr>Презентация PowerPoint</vt:lpstr>
      <vt:lpstr>Безвозмездные поступления в бюджет Елизаветовского сельского поселения Азовского района</vt:lpstr>
      <vt:lpstr>                  Расходы бюджета Елизаветовского сельского поселения                             по разделам в 2022 – 2024 годах, тыс. рублей</vt:lpstr>
      <vt:lpstr>                  Расходы бюджета Елизаветовского сельского поселения                   в рамках программ в 2022 – 2023 годах, тыс. рублей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Финансовый отдел администрации Верхнедонского района</dc:title>
  <dc:creator>Александр Никонов</dc:creator>
  <cp:lastModifiedBy>User</cp:lastModifiedBy>
  <cp:revision>349</cp:revision>
  <cp:lastPrinted>2013-11-15T06:31:56Z</cp:lastPrinted>
  <dcterms:created xsi:type="dcterms:W3CDTF">2013-05-13T09:45:35Z</dcterms:created>
  <dcterms:modified xsi:type="dcterms:W3CDTF">2022-01-20T10:10:31Z</dcterms:modified>
</cp:coreProperties>
</file>