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310" r:id="rId9"/>
    <p:sldId id="265" r:id="rId10"/>
    <p:sldId id="341" r:id="rId11"/>
    <p:sldId id="344" r:id="rId12"/>
    <p:sldId id="266" r:id="rId13"/>
    <p:sldId id="282" r:id="rId14"/>
    <p:sldId id="320" r:id="rId15"/>
    <p:sldId id="323" r:id="rId16"/>
    <p:sldId id="322" r:id="rId17"/>
    <p:sldId id="345" r:id="rId18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>
      <p:cViewPr>
        <p:scale>
          <a:sx n="65" d="100"/>
          <a:sy n="65" d="100"/>
        </p:scale>
        <p:origin x="-2964" y="-123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518518518518517E-2"/>
          <c:y val="0"/>
          <c:w val="0.85070693814788301"/>
          <c:h val="1"/>
        </c:manualLayout>
      </c:layout>
      <c:barChart>
        <c:barDir val="col"/>
        <c:grouping val="clustered"/>
        <c:varyColors val="0"/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2482816"/>
        <c:axId val="72484352"/>
      </c:barChart>
      <c:catAx>
        <c:axId val="724828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2484352"/>
        <c:crosses val="autoZero"/>
        <c:auto val="1"/>
        <c:lblAlgn val="ctr"/>
        <c:lblOffset val="100"/>
        <c:noMultiLvlLbl val="0"/>
      </c:catAx>
      <c:valAx>
        <c:axId val="72484352"/>
        <c:scaling>
          <c:orientation val="minMax"/>
          <c:min val="-2000000"/>
        </c:scaling>
        <c:delete val="1"/>
        <c:axPos val="l"/>
        <c:numFmt formatCode="General" sourceLinked="1"/>
        <c:majorTickMark val="out"/>
        <c:minorTickMark val="none"/>
        <c:tickLblPos val="nextTo"/>
        <c:crossAx val="72482816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6.9970607171651961E-2"/>
          <c:w val="0.89179602480587183"/>
          <c:h val="0.905312736473557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бюджета сельского поселения</c:v>
                </c:pt>
              </c:strCache>
            </c:strRef>
          </c:tx>
          <c:cat>
            <c:strRef>
              <c:f>Лист1!$A$2:$A$14</c:f>
              <c:strCache>
                <c:ptCount val="13"/>
                <c:pt idx="0">
                  <c:v>0104</c:v>
                </c:pt>
                <c:pt idx="1">
                  <c:v>0106</c:v>
                </c:pt>
                <c:pt idx="2">
                  <c:v>0111</c:v>
                </c:pt>
                <c:pt idx="3">
                  <c:v>0113</c:v>
                </c:pt>
                <c:pt idx="4">
                  <c:v>0203</c:v>
                </c:pt>
                <c:pt idx="5">
                  <c:v>0310</c:v>
                </c:pt>
                <c:pt idx="6">
                  <c:v>0314</c:v>
                </c:pt>
                <c:pt idx="7">
                  <c:v>0412</c:v>
                </c:pt>
                <c:pt idx="8">
                  <c:v>0503</c:v>
                </c:pt>
                <c:pt idx="9">
                  <c:v>0705</c:v>
                </c:pt>
                <c:pt idx="10">
                  <c:v>0801</c:v>
                </c:pt>
                <c:pt idx="11">
                  <c:v>1001</c:v>
                </c:pt>
                <c:pt idx="12">
                  <c:v>1101</c:v>
                </c:pt>
              </c:strCache>
            </c:strRef>
          </c:cat>
          <c:val>
            <c:numRef>
              <c:f>Лист1!$B$2:$B$14</c:f>
              <c:numCache>
                <c:formatCode>General</c:formatCode>
                <c:ptCount val="13"/>
                <c:pt idx="0">
                  <c:v>51.8</c:v>
                </c:pt>
                <c:pt idx="1">
                  <c:v>0.5</c:v>
                </c:pt>
                <c:pt idx="2">
                  <c:v>0.01</c:v>
                </c:pt>
                <c:pt idx="3">
                  <c:v>1</c:v>
                </c:pt>
                <c:pt idx="4">
                  <c:v>2.1</c:v>
                </c:pt>
                <c:pt idx="5">
                  <c:v>0.1</c:v>
                </c:pt>
                <c:pt idx="6">
                  <c:v>0.1</c:v>
                </c:pt>
                <c:pt idx="7">
                  <c:v>0.02</c:v>
                </c:pt>
                <c:pt idx="8">
                  <c:v>10.75</c:v>
                </c:pt>
                <c:pt idx="9">
                  <c:v>0.01</c:v>
                </c:pt>
                <c:pt idx="10">
                  <c:v>33.1</c:v>
                </c:pt>
                <c:pt idx="11">
                  <c:v>0.5</c:v>
                </c:pt>
                <c:pt idx="12">
                  <c:v>0.01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056771-DA43-4040-9174-31564DAEDF28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493B81-208E-42EC-9B27-E439B401F0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5396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D227A1-4222-451C-A396-5568BCD60911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61B8BE-5B1C-4044-981F-B7E851A82B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639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7841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32265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0575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013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4164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416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Bookman Old Style"/>
                <a:cs typeface="Bookman Old Styl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94494" y="2446404"/>
            <a:ext cx="2869565" cy="3845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960446" y="1394434"/>
            <a:ext cx="2833370" cy="42703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4/19/2023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4/19/2023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emf"/><Relationship Id="rId5" Type="http://schemas.openxmlformats.org/officeDocument/2006/relationships/chart" Target="../charts/chart1.xml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chart" Target="../charts/chart2.xml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6.jpe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8.jpe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716087" y="1690700"/>
            <a:ext cx="7428230" cy="2525544"/>
          </a:xfrm>
          <a:custGeom>
            <a:avLst/>
            <a:gdLst/>
            <a:ahLst/>
            <a:cxnLst/>
            <a:rect l="l" t="t" r="r" b="b"/>
            <a:pathLst>
              <a:path w="7428230" h="2533650">
                <a:moveTo>
                  <a:pt x="0" y="2533637"/>
                </a:moveTo>
                <a:lnTo>
                  <a:pt x="7427912" y="2533637"/>
                </a:lnTo>
                <a:lnTo>
                  <a:pt x="7427912" y="0"/>
                </a:lnTo>
                <a:lnTo>
                  <a:pt x="0" y="0"/>
                </a:lnTo>
                <a:lnTo>
                  <a:pt x="0" y="2533637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73087" y="3592513"/>
            <a:ext cx="568325" cy="623732"/>
          </a:xfrm>
          <a:custGeom>
            <a:avLst/>
            <a:gdLst/>
            <a:ahLst/>
            <a:cxnLst/>
            <a:rect l="l" t="t" r="r" b="b"/>
            <a:pathLst>
              <a:path w="568325" h="631825">
                <a:moveTo>
                  <a:pt x="0" y="631825"/>
                </a:moveTo>
                <a:lnTo>
                  <a:pt x="568325" y="631825"/>
                </a:lnTo>
                <a:lnTo>
                  <a:pt x="568325" y="0"/>
                </a:lnTo>
                <a:lnTo>
                  <a:pt x="0" y="0"/>
                </a:lnTo>
                <a:lnTo>
                  <a:pt x="0" y="631825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1716087" y="1690687"/>
            <a:ext cx="565150" cy="633730"/>
          </a:xfrm>
          <a:custGeom>
            <a:avLst/>
            <a:gdLst/>
            <a:ahLst/>
            <a:cxnLst/>
            <a:rect l="l" t="t" r="r" b="b"/>
            <a:pathLst>
              <a:path w="565150" h="633730">
                <a:moveTo>
                  <a:pt x="0" y="633412"/>
                </a:moveTo>
                <a:lnTo>
                  <a:pt x="565150" y="633412"/>
                </a:lnTo>
                <a:lnTo>
                  <a:pt x="565150" y="0"/>
                </a:lnTo>
                <a:lnTo>
                  <a:pt x="0" y="0"/>
                </a:lnTo>
                <a:lnTo>
                  <a:pt x="0" y="633412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281237" y="1066800"/>
            <a:ext cx="586105" cy="624205"/>
          </a:xfrm>
          <a:custGeom>
            <a:avLst/>
            <a:gdLst/>
            <a:ahLst/>
            <a:cxnLst/>
            <a:rect l="l" t="t" r="r" b="b"/>
            <a:pathLst>
              <a:path w="586105" h="624205">
                <a:moveTo>
                  <a:pt x="0" y="623887"/>
                </a:moveTo>
                <a:lnTo>
                  <a:pt x="585787" y="623887"/>
                </a:lnTo>
                <a:lnTo>
                  <a:pt x="585787" y="0"/>
                </a:lnTo>
                <a:lnTo>
                  <a:pt x="0" y="0"/>
                </a:lnTo>
                <a:lnTo>
                  <a:pt x="0" y="62388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141412" y="3592513"/>
            <a:ext cx="584200" cy="623732"/>
          </a:xfrm>
          <a:custGeom>
            <a:avLst/>
            <a:gdLst/>
            <a:ahLst/>
            <a:cxnLst/>
            <a:rect l="l" t="t" r="r" b="b"/>
            <a:pathLst>
              <a:path w="584200" h="631825">
                <a:moveTo>
                  <a:pt x="0" y="631825"/>
                </a:moveTo>
                <a:lnTo>
                  <a:pt x="584200" y="631825"/>
                </a:lnTo>
                <a:lnTo>
                  <a:pt x="584200" y="0"/>
                </a:lnTo>
                <a:lnTo>
                  <a:pt x="0" y="0"/>
                </a:lnTo>
                <a:lnTo>
                  <a:pt x="0" y="631825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2281237" y="1690687"/>
            <a:ext cx="586105" cy="643255"/>
          </a:xfrm>
          <a:custGeom>
            <a:avLst/>
            <a:gdLst/>
            <a:ahLst/>
            <a:cxnLst/>
            <a:rect l="l" t="t" r="r" b="b"/>
            <a:pathLst>
              <a:path w="586105" h="643255">
                <a:moveTo>
                  <a:pt x="0" y="0"/>
                </a:moveTo>
                <a:lnTo>
                  <a:pt x="585787" y="0"/>
                </a:lnTo>
                <a:lnTo>
                  <a:pt x="585787" y="642937"/>
                </a:lnTo>
                <a:lnTo>
                  <a:pt x="0" y="64293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1141412" y="2324100"/>
            <a:ext cx="574675" cy="624205"/>
          </a:xfrm>
          <a:custGeom>
            <a:avLst/>
            <a:gdLst/>
            <a:ahLst/>
            <a:cxnLst/>
            <a:rect l="l" t="t" r="r" b="b"/>
            <a:pathLst>
              <a:path w="574675" h="624205">
                <a:moveTo>
                  <a:pt x="0" y="623887"/>
                </a:moveTo>
                <a:lnTo>
                  <a:pt x="574675" y="623887"/>
                </a:lnTo>
                <a:lnTo>
                  <a:pt x="574675" y="0"/>
                </a:lnTo>
                <a:lnTo>
                  <a:pt x="0" y="0"/>
                </a:lnTo>
                <a:lnTo>
                  <a:pt x="0" y="62388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0" y="2324100"/>
            <a:ext cx="582930" cy="633730"/>
          </a:xfrm>
          <a:custGeom>
            <a:avLst/>
            <a:gdLst/>
            <a:ahLst/>
            <a:cxnLst/>
            <a:rect l="l" t="t" r="r" b="b"/>
            <a:pathLst>
              <a:path w="582930" h="633730">
                <a:moveTo>
                  <a:pt x="0" y="633412"/>
                </a:moveTo>
                <a:lnTo>
                  <a:pt x="582612" y="633412"/>
                </a:lnTo>
                <a:lnTo>
                  <a:pt x="582612" y="0"/>
                </a:lnTo>
                <a:lnTo>
                  <a:pt x="0" y="0"/>
                </a:lnTo>
                <a:lnTo>
                  <a:pt x="0" y="633412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1716087" y="2324100"/>
            <a:ext cx="574675" cy="633730"/>
          </a:xfrm>
          <a:custGeom>
            <a:avLst/>
            <a:gdLst/>
            <a:ahLst/>
            <a:cxnLst/>
            <a:rect l="l" t="t" r="r" b="b"/>
            <a:pathLst>
              <a:path w="574675" h="633730">
                <a:moveTo>
                  <a:pt x="0" y="0"/>
                </a:moveTo>
                <a:lnTo>
                  <a:pt x="574675" y="0"/>
                </a:lnTo>
                <a:lnTo>
                  <a:pt x="574675" y="633412"/>
                </a:lnTo>
                <a:lnTo>
                  <a:pt x="0" y="6334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573087" y="2947987"/>
            <a:ext cx="568325" cy="644525"/>
          </a:xfrm>
          <a:custGeom>
            <a:avLst/>
            <a:gdLst/>
            <a:ahLst/>
            <a:cxnLst/>
            <a:rect l="l" t="t" r="r" b="b"/>
            <a:pathLst>
              <a:path w="568325" h="644525">
                <a:moveTo>
                  <a:pt x="0" y="644525"/>
                </a:moveTo>
                <a:lnTo>
                  <a:pt x="568325" y="644525"/>
                </a:lnTo>
                <a:lnTo>
                  <a:pt x="568325" y="0"/>
                </a:lnTo>
                <a:lnTo>
                  <a:pt x="0" y="0"/>
                </a:lnTo>
                <a:lnTo>
                  <a:pt x="0" y="644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1141412" y="2947987"/>
            <a:ext cx="584200" cy="644525"/>
          </a:xfrm>
          <a:custGeom>
            <a:avLst/>
            <a:gdLst/>
            <a:ahLst/>
            <a:cxnLst/>
            <a:rect l="l" t="t" r="r" b="b"/>
            <a:pathLst>
              <a:path w="584200" h="644525">
                <a:moveTo>
                  <a:pt x="0" y="0"/>
                </a:moveTo>
                <a:lnTo>
                  <a:pt x="584200" y="0"/>
                </a:lnTo>
                <a:lnTo>
                  <a:pt x="584200" y="644525"/>
                </a:lnTo>
                <a:lnTo>
                  <a:pt x="0" y="644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2543987" y="640563"/>
            <a:ext cx="5665470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spc="-5" dirty="0">
                <a:solidFill>
                  <a:srgbClr val="000072"/>
                </a:solidFill>
              </a:rPr>
              <a:t>Бюджет</a:t>
            </a:r>
            <a:r>
              <a:rPr sz="6600" spc="-100" dirty="0">
                <a:solidFill>
                  <a:srgbClr val="000072"/>
                </a:solidFill>
              </a:rPr>
              <a:t> </a:t>
            </a:r>
            <a:r>
              <a:rPr sz="6600" spc="-5" dirty="0">
                <a:solidFill>
                  <a:srgbClr val="000072"/>
                </a:solidFill>
              </a:rPr>
              <a:t>для</a:t>
            </a:r>
            <a:endParaRPr sz="6600" dirty="0"/>
          </a:p>
        </p:txBody>
      </p:sp>
      <p:sp>
        <p:nvSpPr>
          <p:cNvPr id="16" name="object 16"/>
          <p:cNvSpPr txBox="1"/>
          <p:nvPr/>
        </p:nvSpPr>
        <p:spPr>
          <a:xfrm>
            <a:off x="3424935" y="1646403"/>
            <a:ext cx="3905885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граждан</a:t>
            </a:r>
            <a:endParaRPr sz="6600" dirty="0">
              <a:latin typeface="Bookman Old Style"/>
              <a:cs typeface="Bookman Old Style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133600" y="2770683"/>
            <a:ext cx="662578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0170" marR="33020" indent="-50800" algn="ctr">
              <a:lnSpc>
                <a:spcPct val="100000"/>
              </a:lnSpc>
            </a:pPr>
            <a:r>
              <a:rPr lang="ru-RU" sz="18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Елизаветовского сельского поселения Азовского района </a:t>
            </a:r>
          </a:p>
          <a:p>
            <a:pPr marL="90170" marR="33020" indent="-50800" algn="ctr">
              <a:lnSpc>
                <a:spcPct val="100000"/>
              </a:lnSpc>
            </a:pPr>
            <a:r>
              <a:rPr sz="18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sz="18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1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1800" b="1" spc="-1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23</a:t>
            </a:r>
            <a:r>
              <a:rPr sz="1800" b="1" spc="-1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2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 </a:t>
            </a:r>
            <a:r>
              <a:rPr sz="1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на </a:t>
            </a:r>
            <a:r>
              <a:rPr sz="18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плановый </a:t>
            </a:r>
            <a:r>
              <a:rPr sz="1800" b="1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период </a:t>
            </a:r>
            <a:r>
              <a:rPr sz="1800" b="1" spc="-1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1800" b="1" spc="-1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24 </a:t>
            </a:r>
            <a:r>
              <a:rPr sz="18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800" b="1" spc="-1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ru-RU" sz="1800" b="1" spc="-1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sz="1800" b="1" spc="25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годов»</a:t>
            </a:r>
            <a:endParaRPr sz="1800" dirty="0">
              <a:solidFill>
                <a:schemeClr val="accent1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Финансы\Downloads\finan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756" y="4216244"/>
            <a:ext cx="5950425" cy="2623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8524" y="889547"/>
            <a:ext cx="9143999" cy="586584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90600" y="266700"/>
            <a:ext cx="7178675" cy="1273707"/>
          </a:xfrm>
          <a:custGeom>
            <a:avLst/>
            <a:gdLst/>
            <a:ahLst/>
            <a:cxnLst/>
            <a:rect l="l" t="t" r="r" b="b"/>
            <a:pathLst>
              <a:path w="7178675" h="975994">
                <a:moveTo>
                  <a:pt x="7015607" y="0"/>
                </a:moveTo>
                <a:lnTo>
                  <a:pt x="162572" y="0"/>
                </a:lnTo>
                <a:lnTo>
                  <a:pt x="119353" y="5807"/>
                </a:lnTo>
                <a:lnTo>
                  <a:pt x="80517" y="22195"/>
                </a:lnTo>
                <a:lnTo>
                  <a:pt x="47615" y="47615"/>
                </a:lnTo>
                <a:lnTo>
                  <a:pt x="22195" y="80518"/>
                </a:lnTo>
                <a:lnTo>
                  <a:pt x="5807" y="119353"/>
                </a:lnTo>
                <a:lnTo>
                  <a:pt x="0" y="162572"/>
                </a:lnTo>
                <a:lnTo>
                  <a:pt x="0" y="812825"/>
                </a:lnTo>
                <a:lnTo>
                  <a:pt x="5807" y="856039"/>
                </a:lnTo>
                <a:lnTo>
                  <a:pt x="22195" y="894871"/>
                </a:lnTo>
                <a:lnTo>
                  <a:pt x="47615" y="927771"/>
                </a:lnTo>
                <a:lnTo>
                  <a:pt x="80518" y="953190"/>
                </a:lnTo>
                <a:lnTo>
                  <a:pt x="119353" y="969578"/>
                </a:lnTo>
                <a:lnTo>
                  <a:pt x="162572" y="975385"/>
                </a:lnTo>
                <a:lnTo>
                  <a:pt x="7015607" y="975385"/>
                </a:lnTo>
                <a:lnTo>
                  <a:pt x="7058826" y="969578"/>
                </a:lnTo>
                <a:lnTo>
                  <a:pt x="7097661" y="953190"/>
                </a:lnTo>
                <a:lnTo>
                  <a:pt x="7130564" y="927771"/>
                </a:lnTo>
                <a:lnTo>
                  <a:pt x="7155984" y="894871"/>
                </a:lnTo>
                <a:lnTo>
                  <a:pt x="7172372" y="856039"/>
                </a:lnTo>
                <a:lnTo>
                  <a:pt x="7178179" y="812825"/>
                </a:lnTo>
                <a:lnTo>
                  <a:pt x="7178179" y="162572"/>
                </a:lnTo>
                <a:lnTo>
                  <a:pt x="7172372" y="119353"/>
                </a:lnTo>
                <a:lnTo>
                  <a:pt x="7155984" y="80518"/>
                </a:lnTo>
                <a:lnTo>
                  <a:pt x="7130564" y="47615"/>
                </a:lnTo>
                <a:lnTo>
                  <a:pt x="7097661" y="22195"/>
                </a:lnTo>
                <a:lnTo>
                  <a:pt x="7058826" y="5807"/>
                </a:lnTo>
                <a:lnTo>
                  <a:pt x="7015607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90600" y="266700"/>
            <a:ext cx="7178675" cy="1273707"/>
          </a:xfrm>
          <a:custGeom>
            <a:avLst/>
            <a:gdLst/>
            <a:ahLst/>
            <a:cxnLst/>
            <a:rect l="l" t="t" r="r" b="b"/>
            <a:pathLst>
              <a:path w="7178675" h="975994">
                <a:moveTo>
                  <a:pt x="0" y="162572"/>
                </a:moveTo>
                <a:lnTo>
                  <a:pt x="5807" y="119353"/>
                </a:lnTo>
                <a:lnTo>
                  <a:pt x="22195" y="80518"/>
                </a:lnTo>
                <a:lnTo>
                  <a:pt x="47615" y="47615"/>
                </a:lnTo>
                <a:lnTo>
                  <a:pt x="80518" y="22195"/>
                </a:lnTo>
                <a:lnTo>
                  <a:pt x="119353" y="5807"/>
                </a:lnTo>
                <a:lnTo>
                  <a:pt x="162572" y="0"/>
                </a:lnTo>
                <a:lnTo>
                  <a:pt x="7015607" y="0"/>
                </a:lnTo>
                <a:lnTo>
                  <a:pt x="7058826" y="5807"/>
                </a:lnTo>
                <a:lnTo>
                  <a:pt x="7097661" y="22195"/>
                </a:lnTo>
                <a:lnTo>
                  <a:pt x="7130564" y="47615"/>
                </a:lnTo>
                <a:lnTo>
                  <a:pt x="7155984" y="80518"/>
                </a:lnTo>
                <a:lnTo>
                  <a:pt x="7172372" y="119353"/>
                </a:lnTo>
                <a:lnTo>
                  <a:pt x="7178179" y="162572"/>
                </a:lnTo>
                <a:lnTo>
                  <a:pt x="7178179" y="812825"/>
                </a:lnTo>
                <a:lnTo>
                  <a:pt x="7172372" y="856039"/>
                </a:lnTo>
                <a:lnTo>
                  <a:pt x="7155984" y="894871"/>
                </a:lnTo>
                <a:lnTo>
                  <a:pt x="7130564" y="927771"/>
                </a:lnTo>
                <a:lnTo>
                  <a:pt x="7097661" y="953190"/>
                </a:lnTo>
                <a:lnTo>
                  <a:pt x="7058826" y="969578"/>
                </a:lnTo>
                <a:lnTo>
                  <a:pt x="7015607" y="975385"/>
                </a:lnTo>
                <a:lnTo>
                  <a:pt x="162572" y="975385"/>
                </a:lnTo>
                <a:lnTo>
                  <a:pt x="119353" y="969578"/>
                </a:lnTo>
                <a:lnTo>
                  <a:pt x="80518" y="953190"/>
                </a:lnTo>
                <a:lnTo>
                  <a:pt x="47615" y="927771"/>
                </a:lnTo>
                <a:lnTo>
                  <a:pt x="22195" y="894871"/>
                </a:lnTo>
                <a:lnTo>
                  <a:pt x="5807" y="856039"/>
                </a:lnTo>
                <a:lnTo>
                  <a:pt x="0" y="812825"/>
                </a:lnTo>
                <a:lnTo>
                  <a:pt x="0" y="162572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593055" y="276542"/>
            <a:ext cx="5973763" cy="15517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6390" marR="5080" indent="-314325" algn="ctr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chemeClr val="tx1"/>
                </a:solidFill>
                <a:effectLst/>
              </a:rPr>
              <a:t>Основные </a:t>
            </a:r>
            <a:r>
              <a:rPr sz="2000" b="1" dirty="0" err="1">
                <a:solidFill>
                  <a:schemeClr val="tx1"/>
                </a:solidFill>
                <a:effectLst/>
              </a:rPr>
              <a:t>направления</a:t>
            </a:r>
            <a:r>
              <a:rPr sz="2000" b="1" dirty="0">
                <a:solidFill>
                  <a:schemeClr val="tx1"/>
                </a:solidFill>
                <a:effectLst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effectLst/>
              </a:rPr>
              <a:t>бюджетной и налоговой политики </a:t>
            </a:r>
            <a:r>
              <a:rPr lang="ru-RU" sz="2000" b="1" dirty="0" err="1" smtClean="0">
                <a:solidFill>
                  <a:schemeClr val="tx1"/>
                </a:solidFill>
                <a:effectLst/>
              </a:rPr>
              <a:t>Елиззаветовского</a:t>
            </a:r>
            <a:r>
              <a:rPr lang="ru-RU" sz="2000" b="1" dirty="0" smtClean="0">
                <a:solidFill>
                  <a:schemeClr val="tx1"/>
                </a:solidFill>
                <a:effectLst/>
              </a:rPr>
              <a:t> сельского поселения на 2023 год и плановый период 2024 и 2025 годов</a:t>
            </a:r>
            <a:br>
              <a:rPr lang="ru-RU" sz="2000" b="1" dirty="0" smtClean="0">
                <a:solidFill>
                  <a:schemeClr val="tx1"/>
                </a:solidFill>
                <a:effectLst/>
              </a:rPr>
            </a:br>
            <a:endParaRPr sz="20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02564" y="2080265"/>
            <a:ext cx="8259445" cy="4207012"/>
          </a:xfrm>
          <a:custGeom>
            <a:avLst/>
            <a:gdLst/>
            <a:ahLst/>
            <a:cxnLst/>
            <a:rect l="l" t="t" r="r" b="b"/>
            <a:pathLst>
              <a:path w="7776209" h="4786630">
                <a:moveTo>
                  <a:pt x="0" y="0"/>
                </a:moveTo>
                <a:lnTo>
                  <a:pt x="7775994" y="0"/>
                </a:lnTo>
                <a:lnTo>
                  <a:pt x="7775994" y="4786350"/>
                </a:lnTo>
                <a:lnTo>
                  <a:pt x="0" y="478635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r>
              <a:rPr lang="ru-RU" dirty="0"/>
              <a:t>Продолжится реализация взятой за основу в 2022 году бюджетной политики. Первоочередными задачами на 2023 – 2028 годы будут являться предсказуемость и устойчивость бюджетной системы, качественное </a:t>
            </a:r>
          </a:p>
          <a:p>
            <a:r>
              <a:rPr lang="ru-RU" dirty="0"/>
              <a:t>и эффективное муниципальное управление, стабильность налоговых </a:t>
            </a:r>
          </a:p>
          <a:p>
            <a:r>
              <a:rPr lang="ru-RU" dirty="0"/>
              <a:t>и неналоговых условий, инвестирование в человеческий капитал.</a:t>
            </a:r>
          </a:p>
          <a:p>
            <a:r>
              <a:rPr lang="ru-RU" dirty="0"/>
              <a:t>Приоритетным направлением Администрации Елизаветовского сельского поселения в сфере налоговой политики будет реализация комплекса мер, направленных на повышение поступлений налоговых и неналоговых доходов, а также по сокращению недоимки в бюджет поселения в целях обеспечения наполняемости бюджета сельского поселения собственными доходами в полном объеме.</a:t>
            </a:r>
          </a:p>
          <a:p>
            <a:r>
              <a:rPr lang="ru-RU" dirty="0"/>
              <a:t>Будет продолжена взвешенная долговая политика, направленная </a:t>
            </a:r>
          </a:p>
          <a:p>
            <a:r>
              <a:rPr lang="ru-RU" dirty="0"/>
              <a:t>на недопущение принятия новых расходных обязательств Елизаветовского сельского поселения, не обеспеченных источниками доходов.</a:t>
            </a:r>
          </a:p>
        </p:txBody>
      </p:sp>
      <p:sp>
        <p:nvSpPr>
          <p:cNvPr id="16" name="object 16"/>
          <p:cNvSpPr/>
          <p:nvPr/>
        </p:nvSpPr>
        <p:spPr>
          <a:xfrm>
            <a:off x="131762" y="2080264"/>
            <a:ext cx="8330248" cy="4207013"/>
          </a:xfrm>
          <a:custGeom>
            <a:avLst/>
            <a:gdLst/>
            <a:ahLst/>
            <a:cxnLst/>
            <a:rect l="l" t="t" r="r" b="b"/>
            <a:pathLst>
              <a:path w="7776209" h="4786630">
                <a:moveTo>
                  <a:pt x="0" y="0"/>
                </a:moveTo>
                <a:lnTo>
                  <a:pt x="7775994" y="0"/>
                </a:lnTo>
                <a:lnTo>
                  <a:pt x="7775994" y="4786350"/>
                </a:lnTo>
                <a:lnTo>
                  <a:pt x="0" y="478635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838200" y="1981200"/>
            <a:ext cx="7467600" cy="1981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tabLst>
                <a:tab pos="463550" algn="l"/>
                <a:tab pos="464184" algn="l"/>
              </a:tabLst>
            </a:pPr>
            <a:r>
              <a:rPr lang="ru-RU" sz="1200" spc="-1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200" spc="-5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9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8524" y="889547"/>
            <a:ext cx="9143999" cy="586584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90600" y="266700"/>
            <a:ext cx="7178675" cy="1273707"/>
          </a:xfrm>
          <a:custGeom>
            <a:avLst/>
            <a:gdLst/>
            <a:ahLst/>
            <a:cxnLst/>
            <a:rect l="l" t="t" r="r" b="b"/>
            <a:pathLst>
              <a:path w="7178675" h="975994">
                <a:moveTo>
                  <a:pt x="7015607" y="0"/>
                </a:moveTo>
                <a:lnTo>
                  <a:pt x="162572" y="0"/>
                </a:lnTo>
                <a:lnTo>
                  <a:pt x="119353" y="5807"/>
                </a:lnTo>
                <a:lnTo>
                  <a:pt x="80517" y="22195"/>
                </a:lnTo>
                <a:lnTo>
                  <a:pt x="47615" y="47615"/>
                </a:lnTo>
                <a:lnTo>
                  <a:pt x="22195" y="80518"/>
                </a:lnTo>
                <a:lnTo>
                  <a:pt x="5807" y="119353"/>
                </a:lnTo>
                <a:lnTo>
                  <a:pt x="0" y="162572"/>
                </a:lnTo>
                <a:lnTo>
                  <a:pt x="0" y="812825"/>
                </a:lnTo>
                <a:lnTo>
                  <a:pt x="5807" y="856039"/>
                </a:lnTo>
                <a:lnTo>
                  <a:pt x="22195" y="894871"/>
                </a:lnTo>
                <a:lnTo>
                  <a:pt x="47615" y="927771"/>
                </a:lnTo>
                <a:lnTo>
                  <a:pt x="80518" y="953190"/>
                </a:lnTo>
                <a:lnTo>
                  <a:pt x="119353" y="969578"/>
                </a:lnTo>
                <a:lnTo>
                  <a:pt x="162572" y="975385"/>
                </a:lnTo>
                <a:lnTo>
                  <a:pt x="7015607" y="975385"/>
                </a:lnTo>
                <a:lnTo>
                  <a:pt x="7058826" y="969578"/>
                </a:lnTo>
                <a:lnTo>
                  <a:pt x="7097661" y="953190"/>
                </a:lnTo>
                <a:lnTo>
                  <a:pt x="7130564" y="927771"/>
                </a:lnTo>
                <a:lnTo>
                  <a:pt x="7155984" y="894871"/>
                </a:lnTo>
                <a:lnTo>
                  <a:pt x="7172372" y="856039"/>
                </a:lnTo>
                <a:lnTo>
                  <a:pt x="7178179" y="812825"/>
                </a:lnTo>
                <a:lnTo>
                  <a:pt x="7178179" y="162572"/>
                </a:lnTo>
                <a:lnTo>
                  <a:pt x="7172372" y="119353"/>
                </a:lnTo>
                <a:lnTo>
                  <a:pt x="7155984" y="80518"/>
                </a:lnTo>
                <a:lnTo>
                  <a:pt x="7130564" y="47615"/>
                </a:lnTo>
                <a:lnTo>
                  <a:pt x="7097661" y="22195"/>
                </a:lnTo>
                <a:lnTo>
                  <a:pt x="7058826" y="5807"/>
                </a:lnTo>
                <a:lnTo>
                  <a:pt x="7015607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90600" y="266700"/>
            <a:ext cx="7178675" cy="1273707"/>
          </a:xfrm>
          <a:custGeom>
            <a:avLst/>
            <a:gdLst/>
            <a:ahLst/>
            <a:cxnLst/>
            <a:rect l="l" t="t" r="r" b="b"/>
            <a:pathLst>
              <a:path w="7178675" h="975994">
                <a:moveTo>
                  <a:pt x="0" y="162572"/>
                </a:moveTo>
                <a:lnTo>
                  <a:pt x="5807" y="119353"/>
                </a:lnTo>
                <a:lnTo>
                  <a:pt x="22195" y="80518"/>
                </a:lnTo>
                <a:lnTo>
                  <a:pt x="47615" y="47615"/>
                </a:lnTo>
                <a:lnTo>
                  <a:pt x="80518" y="22195"/>
                </a:lnTo>
                <a:lnTo>
                  <a:pt x="119353" y="5807"/>
                </a:lnTo>
                <a:lnTo>
                  <a:pt x="162572" y="0"/>
                </a:lnTo>
                <a:lnTo>
                  <a:pt x="7015607" y="0"/>
                </a:lnTo>
                <a:lnTo>
                  <a:pt x="7058826" y="5807"/>
                </a:lnTo>
                <a:lnTo>
                  <a:pt x="7097661" y="22195"/>
                </a:lnTo>
                <a:lnTo>
                  <a:pt x="7130564" y="47615"/>
                </a:lnTo>
                <a:lnTo>
                  <a:pt x="7155984" y="80518"/>
                </a:lnTo>
                <a:lnTo>
                  <a:pt x="7172372" y="119353"/>
                </a:lnTo>
                <a:lnTo>
                  <a:pt x="7178179" y="162572"/>
                </a:lnTo>
                <a:lnTo>
                  <a:pt x="7178179" y="812825"/>
                </a:lnTo>
                <a:lnTo>
                  <a:pt x="7172372" y="856039"/>
                </a:lnTo>
                <a:lnTo>
                  <a:pt x="7155984" y="894871"/>
                </a:lnTo>
                <a:lnTo>
                  <a:pt x="7130564" y="927771"/>
                </a:lnTo>
                <a:lnTo>
                  <a:pt x="7097661" y="953190"/>
                </a:lnTo>
                <a:lnTo>
                  <a:pt x="7058826" y="969578"/>
                </a:lnTo>
                <a:lnTo>
                  <a:pt x="7015607" y="975385"/>
                </a:lnTo>
                <a:lnTo>
                  <a:pt x="162572" y="975385"/>
                </a:lnTo>
                <a:lnTo>
                  <a:pt x="119353" y="969578"/>
                </a:lnTo>
                <a:lnTo>
                  <a:pt x="80518" y="953190"/>
                </a:lnTo>
                <a:lnTo>
                  <a:pt x="47615" y="927771"/>
                </a:lnTo>
                <a:lnTo>
                  <a:pt x="22195" y="894871"/>
                </a:lnTo>
                <a:lnTo>
                  <a:pt x="5807" y="856039"/>
                </a:lnTo>
                <a:lnTo>
                  <a:pt x="0" y="812825"/>
                </a:lnTo>
                <a:lnTo>
                  <a:pt x="0" y="162572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990599" y="266700"/>
            <a:ext cx="7178675" cy="12737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6390" marR="5080" indent="-314325" algn="ctr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chemeClr val="tx1"/>
                </a:solidFill>
                <a:effectLst/>
              </a:rPr>
              <a:t>Основные </a:t>
            </a:r>
            <a:r>
              <a:rPr sz="2000" b="1" dirty="0" err="1">
                <a:solidFill>
                  <a:schemeClr val="tx1"/>
                </a:solidFill>
                <a:effectLst/>
              </a:rPr>
              <a:t>направления</a:t>
            </a:r>
            <a:r>
              <a:rPr sz="2000" b="1" dirty="0">
                <a:solidFill>
                  <a:schemeClr val="tx1"/>
                </a:solidFill>
                <a:effectLst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effectLst/>
              </a:rPr>
              <a:t>бюджетной и налоговой политики </a:t>
            </a:r>
            <a:r>
              <a:rPr lang="ru-RU" sz="2000" b="1" dirty="0" err="1" smtClean="0">
                <a:solidFill>
                  <a:schemeClr val="tx1"/>
                </a:solidFill>
                <a:effectLst/>
              </a:rPr>
              <a:t>Елиззаветовского</a:t>
            </a:r>
            <a:r>
              <a:rPr lang="ru-RU" sz="2000" b="1" dirty="0" smtClean="0">
                <a:solidFill>
                  <a:schemeClr val="tx1"/>
                </a:solidFill>
                <a:effectLst/>
              </a:rPr>
              <a:t> сельского поселения на 2023 год и плановый период 2024 и 2025 годов</a:t>
            </a:r>
            <a:br>
              <a:rPr lang="ru-RU" sz="2000" b="1" dirty="0" smtClean="0">
                <a:solidFill>
                  <a:schemeClr val="tx1"/>
                </a:solidFill>
                <a:effectLst/>
              </a:rPr>
            </a:br>
            <a:endParaRPr sz="20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85751" y="1540408"/>
            <a:ext cx="8705850" cy="5214986"/>
          </a:xfrm>
          <a:custGeom>
            <a:avLst/>
            <a:gdLst/>
            <a:ahLst/>
            <a:cxnLst/>
            <a:rect l="l" t="t" r="r" b="b"/>
            <a:pathLst>
              <a:path w="7776209" h="4786630">
                <a:moveTo>
                  <a:pt x="0" y="0"/>
                </a:moveTo>
                <a:lnTo>
                  <a:pt x="7775994" y="0"/>
                </a:lnTo>
                <a:lnTo>
                  <a:pt x="7775994" y="4786350"/>
                </a:lnTo>
                <a:lnTo>
                  <a:pt x="0" y="478635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r>
              <a:rPr lang="ru-RU" dirty="0"/>
              <a:t>Эффективное управление расходами будет обеспечиваться посредством реализации муниципальных программ Елизаветовского сельского поселения, в которых учтены все приоритеты развития социальной сферы, коммунальной инфраструктуры и другие направления. </a:t>
            </a:r>
          </a:p>
          <a:p>
            <a:r>
              <a:rPr lang="ru-RU" dirty="0"/>
              <a:t>В предстоящем периоде продолжится работа по повышению качества </a:t>
            </a:r>
          </a:p>
          <a:p>
            <a:r>
              <a:rPr lang="ru-RU" dirty="0"/>
              <a:t>и эффективности реализации муниципальных программ как основного инструмента интеграции стратегического целеполагания, бюджетного планирования и операционного управления.</a:t>
            </a:r>
          </a:p>
          <a:p>
            <a:r>
              <a:rPr lang="ru-RU" dirty="0"/>
              <a:t>Основное внимание при исполнении бюджета будет уделено операционной эффективности бюджетных расходов. Это – безусловное соблюдение бюджетного законодательства и законодательства в сфере закупок, своевременность заключения муниципальных контрактов, обеспечение контроля на всех этапах исполнения бюджета.</a:t>
            </a:r>
          </a:p>
          <a:p>
            <a:r>
              <a:rPr lang="ru-RU" dirty="0"/>
              <a:t>Основные направления для обеспечения устойчивого и сбалансированного исполнения бюджета:</a:t>
            </a:r>
          </a:p>
          <a:p>
            <a:r>
              <a:rPr lang="ru-RU" dirty="0"/>
              <a:t> увеличение поступлений налоговых и неналоговых доходов; </a:t>
            </a:r>
          </a:p>
          <a:p>
            <a:r>
              <a:rPr lang="ru-RU" dirty="0"/>
              <a:t> оптимизация бюджетных расходов; </a:t>
            </a:r>
          </a:p>
          <a:p>
            <a:r>
              <a:rPr lang="ru-RU" dirty="0"/>
              <a:t>  утверждение (исполнение) бюджета с соблюдением ограничений </a:t>
            </a:r>
          </a:p>
          <a:p>
            <a:r>
              <a:rPr lang="ru-RU" dirty="0"/>
              <a:t>по объему дефицита бюджета. </a:t>
            </a:r>
          </a:p>
        </p:txBody>
      </p:sp>
      <p:sp>
        <p:nvSpPr>
          <p:cNvPr id="16" name="object 16"/>
          <p:cNvSpPr/>
          <p:nvPr/>
        </p:nvSpPr>
        <p:spPr>
          <a:xfrm>
            <a:off x="274636" y="1540408"/>
            <a:ext cx="8869363" cy="5214986"/>
          </a:xfrm>
          <a:custGeom>
            <a:avLst/>
            <a:gdLst/>
            <a:ahLst/>
            <a:cxnLst/>
            <a:rect l="l" t="t" r="r" b="b"/>
            <a:pathLst>
              <a:path w="7776209" h="4786630">
                <a:moveTo>
                  <a:pt x="0" y="0"/>
                </a:moveTo>
                <a:lnTo>
                  <a:pt x="7775994" y="0"/>
                </a:lnTo>
                <a:lnTo>
                  <a:pt x="7775994" y="4786350"/>
                </a:lnTo>
                <a:lnTo>
                  <a:pt x="0" y="478635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838200" y="1981200"/>
            <a:ext cx="7467600" cy="1981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tabLst>
                <a:tab pos="463550" algn="l"/>
                <a:tab pos="464184" algn="l"/>
              </a:tabLst>
            </a:pPr>
            <a:r>
              <a:rPr lang="ru-RU" sz="1200" spc="-1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200" spc="-5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65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172005" y="149289"/>
            <a:ext cx="971994" cy="719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41278" y="149289"/>
            <a:ext cx="7178675" cy="756285"/>
          </a:xfrm>
          <a:custGeom>
            <a:avLst/>
            <a:gdLst/>
            <a:ahLst/>
            <a:cxnLst/>
            <a:rect l="l" t="t" r="r" b="b"/>
            <a:pathLst>
              <a:path w="7178675" h="756285">
                <a:moveTo>
                  <a:pt x="7052170" y="0"/>
                </a:moveTo>
                <a:lnTo>
                  <a:pt x="125996" y="0"/>
                </a:lnTo>
                <a:lnTo>
                  <a:pt x="76954" y="9903"/>
                </a:lnTo>
                <a:lnTo>
                  <a:pt x="36904" y="36910"/>
                </a:lnTo>
                <a:lnTo>
                  <a:pt x="9901" y="76964"/>
                </a:lnTo>
                <a:lnTo>
                  <a:pt x="0" y="126009"/>
                </a:lnTo>
                <a:lnTo>
                  <a:pt x="0" y="630008"/>
                </a:lnTo>
                <a:lnTo>
                  <a:pt x="9901" y="679051"/>
                </a:lnTo>
                <a:lnTo>
                  <a:pt x="36904" y="719100"/>
                </a:lnTo>
                <a:lnTo>
                  <a:pt x="76954" y="746103"/>
                </a:lnTo>
                <a:lnTo>
                  <a:pt x="125996" y="756005"/>
                </a:lnTo>
                <a:lnTo>
                  <a:pt x="7052170" y="756005"/>
                </a:lnTo>
                <a:lnTo>
                  <a:pt x="7101220" y="746103"/>
                </a:lnTo>
                <a:lnTo>
                  <a:pt x="7141273" y="719100"/>
                </a:lnTo>
                <a:lnTo>
                  <a:pt x="7168277" y="679051"/>
                </a:lnTo>
                <a:lnTo>
                  <a:pt x="7178179" y="630008"/>
                </a:lnTo>
                <a:lnTo>
                  <a:pt x="7178179" y="126009"/>
                </a:lnTo>
                <a:lnTo>
                  <a:pt x="7168277" y="76964"/>
                </a:lnTo>
                <a:lnTo>
                  <a:pt x="7141273" y="36910"/>
                </a:lnTo>
                <a:lnTo>
                  <a:pt x="7101220" y="9903"/>
                </a:lnTo>
                <a:lnTo>
                  <a:pt x="7052170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41278" y="149289"/>
            <a:ext cx="7178675" cy="756285"/>
          </a:xfrm>
          <a:custGeom>
            <a:avLst/>
            <a:gdLst/>
            <a:ahLst/>
            <a:cxnLst/>
            <a:rect l="l" t="t" r="r" b="b"/>
            <a:pathLst>
              <a:path w="7178675" h="756285">
                <a:moveTo>
                  <a:pt x="0" y="126009"/>
                </a:moveTo>
                <a:lnTo>
                  <a:pt x="9901" y="76964"/>
                </a:lnTo>
                <a:lnTo>
                  <a:pt x="36904" y="36910"/>
                </a:lnTo>
                <a:lnTo>
                  <a:pt x="76954" y="9903"/>
                </a:lnTo>
                <a:lnTo>
                  <a:pt x="125996" y="0"/>
                </a:lnTo>
                <a:lnTo>
                  <a:pt x="7052170" y="0"/>
                </a:lnTo>
                <a:lnTo>
                  <a:pt x="7101220" y="9903"/>
                </a:lnTo>
                <a:lnTo>
                  <a:pt x="7141273" y="36910"/>
                </a:lnTo>
                <a:lnTo>
                  <a:pt x="7168277" y="76964"/>
                </a:lnTo>
                <a:lnTo>
                  <a:pt x="7178179" y="126009"/>
                </a:lnTo>
                <a:lnTo>
                  <a:pt x="7178179" y="630008"/>
                </a:lnTo>
                <a:lnTo>
                  <a:pt x="7168277" y="679051"/>
                </a:lnTo>
                <a:lnTo>
                  <a:pt x="7141273" y="719100"/>
                </a:lnTo>
                <a:lnTo>
                  <a:pt x="7101220" y="746103"/>
                </a:lnTo>
                <a:lnTo>
                  <a:pt x="7052170" y="756005"/>
                </a:lnTo>
                <a:lnTo>
                  <a:pt x="125996" y="756005"/>
                </a:lnTo>
                <a:lnTo>
                  <a:pt x="76954" y="746103"/>
                </a:lnTo>
                <a:lnTo>
                  <a:pt x="36904" y="719100"/>
                </a:lnTo>
                <a:lnTo>
                  <a:pt x="9901" y="679051"/>
                </a:lnTo>
                <a:lnTo>
                  <a:pt x="0" y="630008"/>
                </a:lnTo>
                <a:lnTo>
                  <a:pt x="0" y="126009"/>
                </a:lnTo>
                <a:close/>
              </a:path>
            </a:pathLst>
          </a:custGeom>
          <a:ln w="25399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095578" y="266701"/>
            <a:ext cx="707642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87705" marR="5080" indent="-675640" algn="ctr">
              <a:lnSpc>
                <a:spcPct val="100000"/>
              </a:lnSpc>
              <a:spcBef>
                <a:spcPts val="100"/>
              </a:spcBef>
            </a:pPr>
            <a:r>
              <a:rPr lang="ru-RU"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Основные характеристики бюджета Елизаветовского сельского поселения Азовского района </a:t>
            </a:r>
          </a:p>
        </p:txBody>
      </p:sp>
      <p:graphicFrame>
        <p:nvGraphicFramePr>
          <p:cNvPr id="59" name="Диаграмма 58"/>
          <p:cNvGraphicFramePr/>
          <p:nvPr>
            <p:extLst>
              <p:ext uri="{D42A27DB-BD31-4B8C-83A1-F6EECF244321}">
                <p14:modId xmlns:p14="http://schemas.microsoft.com/office/powerpoint/2010/main" val="1138124094"/>
              </p:ext>
            </p:extLst>
          </p:nvPr>
        </p:nvGraphicFramePr>
        <p:xfrm>
          <a:off x="734789" y="3445390"/>
          <a:ext cx="7923213" cy="2512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64" y="1142999"/>
            <a:ext cx="8713089" cy="4343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207999" y="156718"/>
            <a:ext cx="932939" cy="82534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17034" y="149301"/>
            <a:ext cx="7178675" cy="828040"/>
          </a:xfrm>
          <a:custGeom>
            <a:avLst/>
            <a:gdLst/>
            <a:ahLst/>
            <a:cxnLst/>
            <a:rect l="l" t="t" r="r" b="b"/>
            <a:pathLst>
              <a:path w="7178675" h="828040">
                <a:moveTo>
                  <a:pt x="7040168" y="0"/>
                </a:moveTo>
                <a:lnTo>
                  <a:pt x="137998" y="0"/>
                </a:lnTo>
                <a:lnTo>
                  <a:pt x="94380" y="7035"/>
                </a:lnTo>
                <a:lnTo>
                  <a:pt x="56498" y="26626"/>
                </a:lnTo>
                <a:lnTo>
                  <a:pt x="26626" y="56498"/>
                </a:lnTo>
                <a:lnTo>
                  <a:pt x="7035" y="94380"/>
                </a:lnTo>
                <a:lnTo>
                  <a:pt x="0" y="137998"/>
                </a:lnTo>
                <a:lnTo>
                  <a:pt x="0" y="689990"/>
                </a:lnTo>
                <a:lnTo>
                  <a:pt x="7035" y="733608"/>
                </a:lnTo>
                <a:lnTo>
                  <a:pt x="26626" y="771490"/>
                </a:lnTo>
                <a:lnTo>
                  <a:pt x="56498" y="801363"/>
                </a:lnTo>
                <a:lnTo>
                  <a:pt x="94380" y="820953"/>
                </a:lnTo>
                <a:lnTo>
                  <a:pt x="137998" y="827989"/>
                </a:lnTo>
                <a:lnTo>
                  <a:pt x="7040168" y="827989"/>
                </a:lnTo>
                <a:lnTo>
                  <a:pt x="7083792" y="820953"/>
                </a:lnTo>
                <a:lnTo>
                  <a:pt x="7121678" y="801363"/>
                </a:lnTo>
                <a:lnTo>
                  <a:pt x="7151552" y="771490"/>
                </a:lnTo>
                <a:lnTo>
                  <a:pt x="7171144" y="733608"/>
                </a:lnTo>
                <a:lnTo>
                  <a:pt x="7178179" y="689990"/>
                </a:lnTo>
                <a:lnTo>
                  <a:pt x="7178179" y="137998"/>
                </a:lnTo>
                <a:lnTo>
                  <a:pt x="7171144" y="94380"/>
                </a:lnTo>
                <a:lnTo>
                  <a:pt x="7151552" y="56498"/>
                </a:lnTo>
                <a:lnTo>
                  <a:pt x="7121678" y="26626"/>
                </a:lnTo>
                <a:lnTo>
                  <a:pt x="7083792" y="7035"/>
                </a:lnTo>
                <a:lnTo>
                  <a:pt x="7040168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41278" y="149301"/>
            <a:ext cx="7178675" cy="828040"/>
          </a:xfrm>
          <a:custGeom>
            <a:avLst/>
            <a:gdLst/>
            <a:ahLst/>
            <a:cxnLst/>
            <a:rect l="l" t="t" r="r" b="b"/>
            <a:pathLst>
              <a:path w="7178675" h="828040">
                <a:moveTo>
                  <a:pt x="0" y="137998"/>
                </a:moveTo>
                <a:lnTo>
                  <a:pt x="7035" y="94380"/>
                </a:lnTo>
                <a:lnTo>
                  <a:pt x="26626" y="56498"/>
                </a:lnTo>
                <a:lnTo>
                  <a:pt x="56498" y="26626"/>
                </a:lnTo>
                <a:lnTo>
                  <a:pt x="94380" y="7035"/>
                </a:lnTo>
                <a:lnTo>
                  <a:pt x="137998" y="0"/>
                </a:lnTo>
                <a:lnTo>
                  <a:pt x="7040168" y="0"/>
                </a:lnTo>
                <a:lnTo>
                  <a:pt x="7083792" y="7035"/>
                </a:lnTo>
                <a:lnTo>
                  <a:pt x="7121678" y="26626"/>
                </a:lnTo>
                <a:lnTo>
                  <a:pt x="7151552" y="56498"/>
                </a:lnTo>
                <a:lnTo>
                  <a:pt x="7171144" y="94380"/>
                </a:lnTo>
                <a:lnTo>
                  <a:pt x="7178179" y="137998"/>
                </a:lnTo>
                <a:lnTo>
                  <a:pt x="7178179" y="689990"/>
                </a:lnTo>
                <a:lnTo>
                  <a:pt x="7171144" y="733608"/>
                </a:lnTo>
                <a:lnTo>
                  <a:pt x="7151552" y="771490"/>
                </a:lnTo>
                <a:lnTo>
                  <a:pt x="7121678" y="801363"/>
                </a:lnTo>
                <a:lnTo>
                  <a:pt x="7083792" y="820953"/>
                </a:lnTo>
                <a:lnTo>
                  <a:pt x="7040168" y="827989"/>
                </a:lnTo>
                <a:lnTo>
                  <a:pt x="137998" y="827989"/>
                </a:lnTo>
                <a:lnTo>
                  <a:pt x="94380" y="820953"/>
                </a:lnTo>
                <a:lnTo>
                  <a:pt x="56498" y="801363"/>
                </a:lnTo>
                <a:lnTo>
                  <a:pt x="26626" y="771490"/>
                </a:lnTo>
                <a:lnTo>
                  <a:pt x="7035" y="733608"/>
                </a:lnTo>
                <a:lnTo>
                  <a:pt x="0" y="689990"/>
                </a:lnTo>
                <a:lnTo>
                  <a:pt x="0" y="137998"/>
                </a:lnTo>
                <a:close/>
              </a:path>
            </a:pathLst>
          </a:custGeom>
          <a:ln w="25399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252197" y="177215"/>
            <a:ext cx="6757670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Расходы </a:t>
            </a:r>
            <a:r>
              <a:rPr sz="1600" b="1" spc="-10" dirty="0" err="1">
                <a:solidFill>
                  <a:srgbClr val="FFFFFF"/>
                </a:solidFill>
                <a:latin typeface="Bookman Old Style"/>
                <a:cs typeface="Bookman Old Style"/>
              </a:rPr>
              <a:t>бюджета</a:t>
            </a:r>
            <a:r>
              <a:rPr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600" b="1" spc="-10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lang="ru-RU" sz="1600" b="1" spc="-10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Елизаветовского </a:t>
            </a:r>
            <a:r>
              <a:rPr sz="1600" b="1" spc="-10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сельского </a:t>
            </a:r>
            <a:r>
              <a:rPr sz="1600" b="1" spc="-10" dirty="0" err="1">
                <a:solidFill>
                  <a:srgbClr val="FFFFFF"/>
                </a:solidFill>
                <a:latin typeface="Bookman Old Style"/>
                <a:cs typeface="Bookman Old Style"/>
              </a:rPr>
              <a:t>поселения</a:t>
            </a:r>
            <a:r>
              <a:rPr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lang="ru-RU" sz="1600" b="1" spc="-10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Азовского района</a:t>
            </a:r>
            <a:r>
              <a:rPr sz="1600" b="1" spc="-10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по разделам </a:t>
            </a: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и </a:t>
            </a:r>
            <a:r>
              <a:rPr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подразделам классификации </a:t>
            </a: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расходов  </a:t>
            </a:r>
            <a:r>
              <a:rPr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бюджета </a:t>
            </a: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в </a:t>
            </a:r>
            <a:r>
              <a:rPr sz="16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20</a:t>
            </a:r>
            <a:r>
              <a:rPr lang="ru-RU" sz="16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23</a:t>
            </a:r>
            <a:r>
              <a:rPr sz="16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– </a:t>
            </a:r>
            <a:r>
              <a:rPr sz="16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202</a:t>
            </a:r>
            <a:r>
              <a:rPr lang="ru-RU"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5</a:t>
            </a:r>
            <a:r>
              <a:rPr sz="16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lang="ru-RU" sz="16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гг.</a:t>
            </a:r>
            <a:endParaRPr sz="1600" dirty="0">
              <a:latin typeface="Bookman Old Style"/>
              <a:cs typeface="Bookman Old Style"/>
            </a:endParaRP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2229056870"/>
              </p:ext>
            </p:extLst>
          </p:nvPr>
        </p:nvGraphicFramePr>
        <p:xfrm>
          <a:off x="687387" y="982059"/>
          <a:ext cx="7847013" cy="5647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90600" y="304800"/>
            <a:ext cx="7178675" cy="900430"/>
          </a:xfrm>
          <a:custGeom>
            <a:avLst/>
            <a:gdLst/>
            <a:ahLst/>
            <a:cxnLst/>
            <a:rect l="l" t="t" r="r" b="b"/>
            <a:pathLst>
              <a:path w="7178675" h="900430">
                <a:moveTo>
                  <a:pt x="7028167" y="0"/>
                </a:moveTo>
                <a:lnTo>
                  <a:pt x="149999" y="0"/>
                </a:lnTo>
                <a:lnTo>
                  <a:pt x="102588" y="7647"/>
                </a:lnTo>
                <a:lnTo>
                  <a:pt x="61412" y="28941"/>
                </a:lnTo>
                <a:lnTo>
                  <a:pt x="28941" y="61412"/>
                </a:lnTo>
                <a:lnTo>
                  <a:pt x="7647" y="102588"/>
                </a:lnTo>
                <a:lnTo>
                  <a:pt x="0" y="149999"/>
                </a:lnTo>
                <a:lnTo>
                  <a:pt x="0" y="749998"/>
                </a:lnTo>
                <a:lnTo>
                  <a:pt x="7647" y="797409"/>
                </a:lnTo>
                <a:lnTo>
                  <a:pt x="28941" y="838586"/>
                </a:lnTo>
                <a:lnTo>
                  <a:pt x="61412" y="871056"/>
                </a:lnTo>
                <a:lnTo>
                  <a:pt x="102588" y="892351"/>
                </a:lnTo>
                <a:lnTo>
                  <a:pt x="149999" y="899998"/>
                </a:lnTo>
                <a:lnTo>
                  <a:pt x="7028167" y="899998"/>
                </a:lnTo>
                <a:lnTo>
                  <a:pt x="7075584" y="892351"/>
                </a:lnTo>
                <a:lnTo>
                  <a:pt x="7116764" y="871056"/>
                </a:lnTo>
                <a:lnTo>
                  <a:pt x="7149237" y="838586"/>
                </a:lnTo>
                <a:lnTo>
                  <a:pt x="7170532" y="797409"/>
                </a:lnTo>
                <a:lnTo>
                  <a:pt x="7178179" y="749998"/>
                </a:lnTo>
                <a:lnTo>
                  <a:pt x="7178179" y="149999"/>
                </a:lnTo>
                <a:lnTo>
                  <a:pt x="7170532" y="102588"/>
                </a:lnTo>
                <a:lnTo>
                  <a:pt x="7149237" y="61412"/>
                </a:lnTo>
                <a:lnTo>
                  <a:pt x="7116764" y="28941"/>
                </a:lnTo>
                <a:lnTo>
                  <a:pt x="7075584" y="7647"/>
                </a:lnTo>
                <a:lnTo>
                  <a:pt x="7028167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90600" y="304800"/>
            <a:ext cx="7178675" cy="900430"/>
          </a:xfrm>
          <a:custGeom>
            <a:avLst/>
            <a:gdLst/>
            <a:ahLst/>
            <a:cxnLst/>
            <a:rect l="l" t="t" r="r" b="b"/>
            <a:pathLst>
              <a:path w="7178675" h="900430">
                <a:moveTo>
                  <a:pt x="0" y="149999"/>
                </a:moveTo>
                <a:lnTo>
                  <a:pt x="7647" y="102588"/>
                </a:lnTo>
                <a:lnTo>
                  <a:pt x="28941" y="61412"/>
                </a:lnTo>
                <a:lnTo>
                  <a:pt x="61412" y="28941"/>
                </a:lnTo>
                <a:lnTo>
                  <a:pt x="102588" y="7647"/>
                </a:lnTo>
                <a:lnTo>
                  <a:pt x="149999" y="0"/>
                </a:lnTo>
                <a:lnTo>
                  <a:pt x="7028167" y="0"/>
                </a:lnTo>
                <a:lnTo>
                  <a:pt x="7075584" y="7647"/>
                </a:lnTo>
                <a:lnTo>
                  <a:pt x="7116764" y="28941"/>
                </a:lnTo>
                <a:lnTo>
                  <a:pt x="7149237" y="61412"/>
                </a:lnTo>
                <a:lnTo>
                  <a:pt x="7170532" y="102588"/>
                </a:lnTo>
                <a:lnTo>
                  <a:pt x="7178179" y="149999"/>
                </a:lnTo>
                <a:lnTo>
                  <a:pt x="7178179" y="749998"/>
                </a:lnTo>
                <a:lnTo>
                  <a:pt x="7170532" y="797409"/>
                </a:lnTo>
                <a:lnTo>
                  <a:pt x="7149237" y="838586"/>
                </a:lnTo>
                <a:lnTo>
                  <a:pt x="7116764" y="871056"/>
                </a:lnTo>
                <a:lnTo>
                  <a:pt x="7075584" y="892351"/>
                </a:lnTo>
                <a:lnTo>
                  <a:pt x="7028167" y="899998"/>
                </a:lnTo>
                <a:lnTo>
                  <a:pt x="149999" y="899998"/>
                </a:lnTo>
                <a:lnTo>
                  <a:pt x="102588" y="892351"/>
                </a:lnTo>
                <a:lnTo>
                  <a:pt x="61412" y="871056"/>
                </a:lnTo>
                <a:lnTo>
                  <a:pt x="28941" y="838586"/>
                </a:lnTo>
                <a:lnTo>
                  <a:pt x="7647" y="797409"/>
                </a:lnTo>
                <a:lnTo>
                  <a:pt x="0" y="749998"/>
                </a:lnTo>
                <a:lnTo>
                  <a:pt x="0" y="149999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66800" y="381000"/>
            <a:ext cx="6833870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/>
            <a:r>
              <a:rPr lang="ru-RU"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Программная структура расходов бюджета </a:t>
            </a:r>
            <a:r>
              <a:rPr lang="ru-RU" sz="1600" b="1" spc="-10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Елизаветовского сельского  </a:t>
            </a:r>
            <a:r>
              <a:rPr lang="ru-RU" sz="1600" b="1" spc="-10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поселения </a:t>
            </a:r>
            <a:r>
              <a:rPr lang="ru-RU" sz="1600" b="1" spc="-10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на </a:t>
            </a:r>
            <a:r>
              <a:rPr lang="ru-RU" sz="1600" b="1" spc="-10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2023 </a:t>
            </a:r>
            <a:r>
              <a:rPr lang="ru-RU" sz="1600" b="1" spc="-10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год</a:t>
            </a:r>
          </a:p>
          <a:p>
            <a:pPr algn="ctr"/>
            <a:r>
              <a:rPr lang="ru-RU" sz="1600" b="1" spc="-10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lang="ru-RU"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и на плановый период </a:t>
            </a:r>
            <a:r>
              <a:rPr lang="ru-RU" sz="1600" b="1" spc="-10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2024 </a:t>
            </a:r>
            <a:r>
              <a:rPr lang="ru-RU"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и </a:t>
            </a:r>
            <a:r>
              <a:rPr lang="ru-RU" sz="1600" b="1" spc="-10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2025 </a:t>
            </a:r>
            <a:r>
              <a:rPr lang="ru-RU"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годов</a:t>
            </a:r>
          </a:p>
        </p:txBody>
      </p:sp>
      <p:sp>
        <p:nvSpPr>
          <p:cNvPr id="15" name="object 15"/>
          <p:cNvSpPr/>
          <p:nvPr/>
        </p:nvSpPr>
        <p:spPr>
          <a:xfrm>
            <a:off x="8207999" y="156718"/>
            <a:ext cx="932939" cy="82534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Прямоугольник 15"/>
          <p:cNvSpPr/>
          <p:nvPr/>
        </p:nvSpPr>
        <p:spPr>
          <a:xfrm>
            <a:off x="411803" y="1524000"/>
            <a:ext cx="8382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 </a:t>
            </a:r>
          </a:p>
          <a:p>
            <a:r>
              <a:rPr lang="ru-RU" sz="2000" dirty="0" smtClean="0"/>
              <a:t>Бюджет </a:t>
            </a:r>
            <a:r>
              <a:rPr lang="ru-RU" sz="2000" dirty="0" smtClean="0"/>
              <a:t>Елизаветовского сельского </a:t>
            </a:r>
            <a:r>
              <a:rPr lang="ru-RU" sz="2000" dirty="0" smtClean="0"/>
              <a:t>поселения </a:t>
            </a:r>
            <a:r>
              <a:rPr lang="ru-RU" sz="2000" dirty="0" smtClean="0"/>
              <a:t>Азовского района на </a:t>
            </a:r>
            <a:r>
              <a:rPr lang="ru-RU" sz="2000" dirty="0" smtClean="0"/>
              <a:t>2023 </a:t>
            </a:r>
            <a:r>
              <a:rPr lang="ru-RU" sz="2000" dirty="0"/>
              <a:t>год и на плановый период </a:t>
            </a:r>
            <a:r>
              <a:rPr lang="ru-RU" sz="2000" dirty="0" smtClean="0"/>
              <a:t>2024 </a:t>
            </a:r>
            <a:r>
              <a:rPr lang="ru-RU" sz="2000" dirty="0"/>
              <a:t>и </a:t>
            </a:r>
            <a:r>
              <a:rPr lang="ru-RU" sz="2000" dirty="0" smtClean="0"/>
              <a:t>2025  </a:t>
            </a:r>
            <a:r>
              <a:rPr lang="ru-RU" sz="2000" dirty="0"/>
              <a:t>годов сформирован в </a:t>
            </a:r>
            <a:r>
              <a:rPr lang="ru-RU" sz="2000" dirty="0" smtClean="0"/>
              <a:t>рамках муниципальных </a:t>
            </a:r>
            <a:r>
              <a:rPr lang="ru-RU" sz="2000" dirty="0" smtClean="0"/>
              <a:t>программ.</a:t>
            </a:r>
            <a:endParaRPr lang="ru-RU" sz="2000" dirty="0" smtClean="0"/>
          </a:p>
          <a:p>
            <a:endParaRPr lang="ru-RU" sz="2000" dirty="0" smtClean="0"/>
          </a:p>
          <a:p>
            <a:r>
              <a:rPr lang="ru-RU" sz="2000" dirty="0" smtClean="0"/>
              <a:t>Расходы </a:t>
            </a:r>
            <a:r>
              <a:rPr lang="ru-RU" sz="2000" dirty="0"/>
              <a:t>бюджета состоят </a:t>
            </a:r>
            <a:r>
              <a:rPr lang="ru-RU" sz="2000" dirty="0" smtClean="0"/>
              <a:t>из:</a:t>
            </a:r>
          </a:p>
          <a:p>
            <a:pPr marL="285750" indent="-285750">
              <a:buFontTx/>
              <a:buChar char="-"/>
            </a:pPr>
            <a:r>
              <a:rPr lang="ru-RU" sz="2000" dirty="0" smtClean="0"/>
              <a:t>расходов </a:t>
            </a:r>
            <a:r>
              <a:rPr lang="ru-RU" sz="2000" dirty="0"/>
              <a:t>на реализацию муниципальных программ </a:t>
            </a:r>
            <a:endParaRPr lang="ru-RU" sz="2000" dirty="0" smtClean="0"/>
          </a:p>
          <a:p>
            <a:pPr marL="285750" indent="-285750">
              <a:buFontTx/>
              <a:buChar char="-"/>
            </a:pPr>
            <a:r>
              <a:rPr lang="ru-RU" sz="2000" dirty="0" smtClean="0"/>
              <a:t>непрограммным </a:t>
            </a:r>
            <a:r>
              <a:rPr lang="ru-RU" sz="2000" dirty="0"/>
              <a:t>направлениям </a:t>
            </a:r>
            <a:r>
              <a:rPr lang="ru-RU" sz="2000" dirty="0" smtClean="0"/>
              <a:t>деятельности</a:t>
            </a:r>
          </a:p>
          <a:p>
            <a:pPr marL="285750" indent="-285750">
              <a:buFontTx/>
              <a:buChar char="-"/>
            </a:pPr>
            <a:endParaRPr lang="ru-RU" sz="2000" dirty="0"/>
          </a:p>
          <a:p>
            <a:r>
              <a:rPr lang="ru-RU" sz="2000" b="1" dirty="0"/>
              <a:t>Расходы на реализацию муниципальных программ </a:t>
            </a:r>
            <a:r>
              <a:rPr lang="ru-RU" sz="2000" dirty="0" smtClean="0"/>
              <a:t> </a:t>
            </a:r>
            <a:r>
              <a:rPr lang="ru-RU" sz="2000" dirty="0" smtClean="0"/>
              <a:t>Елизаветовского сельского </a:t>
            </a:r>
            <a:r>
              <a:rPr lang="ru-RU" sz="2000" dirty="0"/>
              <a:t>поселения </a:t>
            </a:r>
            <a:r>
              <a:rPr lang="ru-RU" sz="2000" b="1" dirty="0" smtClean="0"/>
              <a:t>в </a:t>
            </a:r>
            <a:r>
              <a:rPr lang="ru-RU" sz="2000" b="1" dirty="0"/>
              <a:t>общем объеме расходов бюджета </a:t>
            </a:r>
            <a:r>
              <a:rPr lang="ru-RU" sz="2000" b="1" dirty="0" smtClean="0"/>
              <a:t>сельского поселения </a:t>
            </a:r>
            <a:r>
              <a:rPr lang="ru-RU" sz="2000" dirty="0" smtClean="0"/>
              <a:t>составят </a:t>
            </a:r>
            <a:r>
              <a:rPr lang="ru-RU" sz="2000" dirty="0"/>
              <a:t>в </a:t>
            </a:r>
            <a:r>
              <a:rPr lang="ru-RU" sz="2000" dirty="0" smtClean="0"/>
              <a:t>2023 </a:t>
            </a:r>
            <a:r>
              <a:rPr lang="ru-RU" sz="2000" dirty="0"/>
              <a:t>году – </a:t>
            </a:r>
            <a:r>
              <a:rPr lang="ru-RU" sz="2000" b="1" dirty="0" smtClean="0"/>
              <a:t>96,6%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12631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145805" y="186987"/>
            <a:ext cx="998194" cy="8999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41278" y="149291"/>
            <a:ext cx="7178675" cy="1008380"/>
          </a:xfrm>
          <a:custGeom>
            <a:avLst/>
            <a:gdLst/>
            <a:ahLst/>
            <a:cxnLst/>
            <a:rect l="l" t="t" r="r" b="b"/>
            <a:pathLst>
              <a:path w="7178675" h="1008380">
                <a:moveTo>
                  <a:pt x="7010171" y="0"/>
                </a:moveTo>
                <a:lnTo>
                  <a:pt x="168008" y="0"/>
                </a:lnTo>
                <a:lnTo>
                  <a:pt x="123345" y="6001"/>
                </a:lnTo>
                <a:lnTo>
                  <a:pt x="83212" y="22938"/>
                </a:lnTo>
                <a:lnTo>
                  <a:pt x="49209" y="49209"/>
                </a:lnTo>
                <a:lnTo>
                  <a:pt x="22938" y="83212"/>
                </a:lnTo>
                <a:lnTo>
                  <a:pt x="6001" y="123345"/>
                </a:lnTo>
                <a:lnTo>
                  <a:pt x="0" y="168008"/>
                </a:lnTo>
                <a:lnTo>
                  <a:pt x="0" y="840003"/>
                </a:lnTo>
                <a:lnTo>
                  <a:pt x="6001" y="884665"/>
                </a:lnTo>
                <a:lnTo>
                  <a:pt x="22938" y="924799"/>
                </a:lnTo>
                <a:lnTo>
                  <a:pt x="49209" y="958802"/>
                </a:lnTo>
                <a:lnTo>
                  <a:pt x="83212" y="985073"/>
                </a:lnTo>
                <a:lnTo>
                  <a:pt x="123345" y="1002010"/>
                </a:lnTo>
                <a:lnTo>
                  <a:pt x="168008" y="1008011"/>
                </a:lnTo>
                <a:lnTo>
                  <a:pt x="7010171" y="1008011"/>
                </a:lnTo>
                <a:lnTo>
                  <a:pt x="7054833" y="1002010"/>
                </a:lnTo>
                <a:lnTo>
                  <a:pt x="7094967" y="985073"/>
                </a:lnTo>
                <a:lnTo>
                  <a:pt x="7128970" y="958802"/>
                </a:lnTo>
                <a:lnTo>
                  <a:pt x="7155241" y="924799"/>
                </a:lnTo>
                <a:lnTo>
                  <a:pt x="7172178" y="884665"/>
                </a:lnTo>
                <a:lnTo>
                  <a:pt x="7178179" y="840003"/>
                </a:lnTo>
                <a:lnTo>
                  <a:pt x="7178179" y="168008"/>
                </a:lnTo>
                <a:lnTo>
                  <a:pt x="7172178" y="123345"/>
                </a:lnTo>
                <a:lnTo>
                  <a:pt x="7155241" y="83212"/>
                </a:lnTo>
                <a:lnTo>
                  <a:pt x="7128970" y="49209"/>
                </a:lnTo>
                <a:lnTo>
                  <a:pt x="7094967" y="22938"/>
                </a:lnTo>
                <a:lnTo>
                  <a:pt x="7054833" y="6001"/>
                </a:lnTo>
                <a:lnTo>
                  <a:pt x="7010171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41278" y="149291"/>
            <a:ext cx="7178675" cy="1008380"/>
          </a:xfrm>
          <a:custGeom>
            <a:avLst/>
            <a:gdLst/>
            <a:ahLst/>
            <a:cxnLst/>
            <a:rect l="l" t="t" r="r" b="b"/>
            <a:pathLst>
              <a:path w="7178675" h="1008380">
                <a:moveTo>
                  <a:pt x="0" y="168008"/>
                </a:moveTo>
                <a:lnTo>
                  <a:pt x="6001" y="123345"/>
                </a:lnTo>
                <a:lnTo>
                  <a:pt x="22938" y="83212"/>
                </a:lnTo>
                <a:lnTo>
                  <a:pt x="49209" y="49209"/>
                </a:lnTo>
                <a:lnTo>
                  <a:pt x="83212" y="22938"/>
                </a:lnTo>
                <a:lnTo>
                  <a:pt x="123345" y="6001"/>
                </a:lnTo>
                <a:lnTo>
                  <a:pt x="168008" y="0"/>
                </a:lnTo>
                <a:lnTo>
                  <a:pt x="7010171" y="0"/>
                </a:lnTo>
                <a:lnTo>
                  <a:pt x="7054833" y="6001"/>
                </a:lnTo>
                <a:lnTo>
                  <a:pt x="7094967" y="22938"/>
                </a:lnTo>
                <a:lnTo>
                  <a:pt x="7128970" y="49209"/>
                </a:lnTo>
                <a:lnTo>
                  <a:pt x="7155241" y="83212"/>
                </a:lnTo>
                <a:lnTo>
                  <a:pt x="7172178" y="123345"/>
                </a:lnTo>
                <a:lnTo>
                  <a:pt x="7178179" y="168008"/>
                </a:lnTo>
                <a:lnTo>
                  <a:pt x="7178179" y="840003"/>
                </a:lnTo>
                <a:lnTo>
                  <a:pt x="7172178" y="884665"/>
                </a:lnTo>
                <a:lnTo>
                  <a:pt x="7155241" y="924799"/>
                </a:lnTo>
                <a:lnTo>
                  <a:pt x="7128970" y="958802"/>
                </a:lnTo>
                <a:lnTo>
                  <a:pt x="7094967" y="985073"/>
                </a:lnTo>
                <a:lnTo>
                  <a:pt x="7054833" y="1002010"/>
                </a:lnTo>
                <a:lnTo>
                  <a:pt x="7010171" y="1008011"/>
                </a:lnTo>
                <a:lnTo>
                  <a:pt x="168008" y="1008011"/>
                </a:lnTo>
                <a:lnTo>
                  <a:pt x="123345" y="1002010"/>
                </a:lnTo>
                <a:lnTo>
                  <a:pt x="83212" y="985073"/>
                </a:lnTo>
                <a:lnTo>
                  <a:pt x="49209" y="958802"/>
                </a:lnTo>
                <a:lnTo>
                  <a:pt x="22938" y="924799"/>
                </a:lnTo>
                <a:lnTo>
                  <a:pt x="6001" y="884665"/>
                </a:lnTo>
                <a:lnTo>
                  <a:pt x="0" y="840003"/>
                </a:lnTo>
                <a:lnTo>
                  <a:pt x="0" y="168008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514039" y="221495"/>
            <a:ext cx="623316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Расходы </a:t>
            </a:r>
            <a:r>
              <a:rPr sz="1800" b="1" spc="-5" dirty="0" err="1">
                <a:solidFill>
                  <a:srgbClr val="FFFFFF"/>
                </a:solidFill>
                <a:latin typeface="Bookman Old Style"/>
                <a:cs typeface="Bookman Old Style"/>
              </a:rPr>
              <a:t>бюджета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сельского  </a:t>
            </a:r>
            <a:r>
              <a:rPr sz="1800" b="1" spc="-5" dirty="0" err="1" smtClean="0">
                <a:solidFill>
                  <a:srgbClr val="FFFFFF"/>
                </a:solidFill>
                <a:latin typeface="Bookman Old Style"/>
                <a:cs typeface="Bookman Old Style"/>
              </a:rPr>
              <a:t>поселения</a:t>
            </a:r>
            <a:r>
              <a:rPr lang="ru-RU"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endParaRPr lang="ru-RU" sz="1800" b="1" spc="-5" dirty="0" smtClean="0">
              <a:solidFill>
                <a:srgbClr val="FFFFFF"/>
              </a:solidFill>
              <a:latin typeface="Bookman Old Style"/>
              <a:cs typeface="Bookman Old Style"/>
            </a:endParaRPr>
          </a:p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800" b="1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в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рамках </a:t>
            </a:r>
            <a:r>
              <a:rPr sz="1800" b="1" spc="-5" dirty="0" err="1">
                <a:solidFill>
                  <a:srgbClr val="FFFFFF"/>
                </a:solidFill>
                <a:latin typeface="Bookman Old Style"/>
                <a:cs typeface="Bookman Old Style"/>
              </a:rPr>
              <a:t>муниципальных</a:t>
            </a:r>
            <a:r>
              <a:rPr sz="1800" b="1" spc="-1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lang="ru-RU" sz="1800" b="1" spc="-1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 err="1" smtClean="0">
                <a:solidFill>
                  <a:srgbClr val="FFFFFF"/>
                </a:solidFill>
                <a:latin typeface="Bookman Old Style"/>
                <a:cs typeface="Bookman Old Style"/>
              </a:rPr>
              <a:t>программ</a:t>
            </a:r>
            <a:endParaRPr sz="1800" dirty="0">
              <a:latin typeface="Bookman Old Style"/>
              <a:cs typeface="Bookman Old Style"/>
            </a:endParaRPr>
          </a:p>
          <a:p>
            <a:pPr algn="ctr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в </a:t>
            </a:r>
            <a:r>
              <a:rPr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20</a:t>
            </a:r>
            <a:r>
              <a:rPr lang="ru-RU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23</a:t>
            </a:r>
            <a:r>
              <a:rPr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– </a:t>
            </a:r>
            <a:r>
              <a:rPr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202</a:t>
            </a:r>
            <a:r>
              <a:rPr lang="ru-RU"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5</a:t>
            </a:r>
            <a:r>
              <a:rPr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годах, </a:t>
            </a:r>
            <a:r>
              <a:rPr lang="ru-RU" sz="1800" b="1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тыс.</a:t>
            </a:r>
            <a:r>
              <a:rPr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руб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.</a:t>
            </a:r>
            <a:endParaRPr sz="1800" dirty="0">
              <a:latin typeface="Bookman Old Style"/>
              <a:cs typeface="Bookman Old Style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922979" y="1485079"/>
          <a:ext cx="7298041" cy="4756206"/>
        </p:xfrm>
        <a:graphic>
          <a:graphicData uri="http://schemas.openxmlformats.org/drawingml/2006/table">
            <a:tbl>
              <a:tblPr firstRow="1" firstCol="1" bandRow="1"/>
              <a:tblGrid>
                <a:gridCol w="3266616"/>
                <a:gridCol w="695192"/>
                <a:gridCol w="695192"/>
                <a:gridCol w="695192"/>
                <a:gridCol w="694701"/>
                <a:gridCol w="625574"/>
                <a:gridCol w="625574"/>
              </a:tblGrid>
              <a:tr h="264848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Расходы на финансовое обеспечение реализации муниципальных программ Елизаветовского сельского поселения</a:t>
                      </a:r>
                    </a:p>
                  </a:txBody>
                  <a:tcPr marL="30409" marR="30409" marT="50027" marB="500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4848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Наименование 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муниципальной программы Елизаветовского сельского поселения</a:t>
                      </a:r>
                    </a:p>
                  </a:txBody>
                  <a:tcPr marL="30409" marR="30409" marT="50027" marB="500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Год периода прогнозирования</a:t>
                      </a:r>
                    </a:p>
                  </a:txBody>
                  <a:tcPr marL="30409" marR="30409" marT="50027" marB="500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48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2023</a:t>
                      </a:r>
                    </a:p>
                  </a:txBody>
                  <a:tcPr marL="30409" marR="30409" marT="50027" marB="500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2024</a:t>
                      </a:r>
                    </a:p>
                  </a:txBody>
                  <a:tcPr marL="30409" marR="30409" marT="50027" marB="500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2025</a:t>
                      </a:r>
                    </a:p>
                  </a:txBody>
                  <a:tcPr marL="30409" marR="30409" marT="50027" marB="500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2026</a:t>
                      </a:r>
                    </a:p>
                  </a:txBody>
                  <a:tcPr marL="30409" marR="30409" marT="50027" marB="500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2027</a:t>
                      </a:r>
                    </a:p>
                  </a:txBody>
                  <a:tcPr marL="30409" marR="30409" marT="50027" marB="500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2028</a:t>
                      </a:r>
                    </a:p>
                  </a:txBody>
                  <a:tcPr marL="30409" marR="30409" marT="50027" marB="500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48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1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409" marR="30409" marT="50027" marB="5002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3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409" marR="30409" marT="50027" marB="5002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4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409" marR="30409" marT="50027" marB="5002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5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409" marR="30409" marT="50027" marB="5002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6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409" marR="30409" marT="50027" marB="5002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7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409" marR="30409" marT="50027" marB="5002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8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409" marR="30409" marT="50027" marB="5002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944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Муниципальная программа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«Развитие муниципальной службы в Елизаветовском сельском поселении»</a:t>
                      </a:r>
                    </a:p>
                  </a:txBody>
                  <a:tcPr marL="30409" marR="30409" marT="50027" marB="500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10,0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409" marR="30409" marT="50027" marB="500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7,0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409" marR="30409" marT="50027" marB="500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7,0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409" marR="30409" marT="50027" marB="500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7,0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409" marR="30409" marT="50027" marB="500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7,0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409" marR="30409" marT="50027" marB="500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7,0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409" marR="30409" marT="50027" marB="500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888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spc="1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Муниципальная программа «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Участие в предупреждении и ликвидации последствий чрезвычайных ситуаций в границах Елизаветовского сельского поселения, обеспечение пожарной безопасности и безопасности людей на водных объектах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»</a:t>
                      </a:r>
                    </a:p>
                  </a:txBody>
                  <a:tcPr marL="30409" marR="30409" marT="50027" marB="500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38,2</a:t>
                      </a:r>
                    </a:p>
                  </a:txBody>
                  <a:tcPr marL="30409" marR="30409" marT="50027" marB="500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31,2</a:t>
                      </a:r>
                    </a:p>
                  </a:txBody>
                  <a:tcPr marL="30409" marR="30409" marT="50027" marB="500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31,2</a:t>
                      </a:r>
                    </a:p>
                  </a:txBody>
                  <a:tcPr marL="30409" marR="30409" marT="50027" marB="500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00" spc="-100">
                          <a:effectLst/>
                          <a:latin typeface="Times New Roman"/>
                          <a:ea typeface="Times New Roman"/>
                        </a:rPr>
                        <a:t>31,2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409" marR="30409" marT="50027" marB="500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31,2</a:t>
                      </a:r>
                    </a:p>
                  </a:txBody>
                  <a:tcPr marL="30409" marR="30409" marT="50027" marB="500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00" spc="-100">
                          <a:effectLst/>
                          <a:latin typeface="Times New Roman"/>
                          <a:ea typeface="Times New Roman"/>
                        </a:rPr>
                        <a:t>31,2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409" marR="30409" marT="50027" marB="500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944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Муниципальная программа «Обеспечение 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общественного порядка и противодействие преступности в Елизаветовском сельском поселении</a:t>
                      </a: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»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409" marR="30409" marT="50027" marB="500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44,6</a:t>
                      </a:r>
                    </a:p>
                  </a:txBody>
                  <a:tcPr marL="30409" marR="30409" marT="50027" marB="500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6,0</a:t>
                      </a:r>
                    </a:p>
                  </a:txBody>
                  <a:tcPr marL="30409" marR="30409" marT="50027" marB="500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6,0</a:t>
                      </a:r>
                    </a:p>
                  </a:txBody>
                  <a:tcPr marL="30409" marR="30409" marT="50027" marB="500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6,0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409" marR="30409" marT="50027" marB="500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6,0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409" marR="30409" marT="50027" marB="500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6,0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409" marR="30409" marT="50027" marB="500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944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Муниципальная программа «Развитие транспортной системы и дорожного хозяйства Елизаветовского сельского поселения»</a:t>
                      </a:r>
                    </a:p>
                  </a:txBody>
                  <a:tcPr marL="30409" marR="30409" marT="50027" marB="500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409" marR="30409" marT="50027" marB="500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409" marR="30409" marT="50027" marB="500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409" marR="30409" marT="50027" marB="500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409" marR="30409" marT="50027" marB="500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409" marR="30409" marT="50027" marB="500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409" marR="30409" marT="50027" marB="500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944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Муниципальная программа «Энергоэффективность и развитие энергетики в Елизаветовском сельском поселении»</a:t>
                      </a:r>
                    </a:p>
                  </a:txBody>
                  <a:tcPr marL="30409" marR="30409" marT="50027" marB="500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2,3</a:t>
                      </a:r>
                    </a:p>
                  </a:txBody>
                  <a:tcPr marL="30409" marR="30409" marT="50027" marB="500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1,0</a:t>
                      </a:r>
                    </a:p>
                  </a:txBody>
                  <a:tcPr marL="30409" marR="30409" marT="50027" marB="500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1,0</a:t>
                      </a:r>
                    </a:p>
                  </a:txBody>
                  <a:tcPr marL="30409" marR="30409" marT="50027" marB="500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1,0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409" marR="30409" marT="50027" marB="500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1,0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409" marR="30409" marT="50027" marB="500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1,0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409" marR="30409" marT="50027" marB="500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1041278" y="1424237"/>
            <a:ext cx="45719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9017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145805" y="186987"/>
            <a:ext cx="998194" cy="8999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41278" y="149291"/>
            <a:ext cx="7178675" cy="1008380"/>
          </a:xfrm>
          <a:custGeom>
            <a:avLst/>
            <a:gdLst/>
            <a:ahLst/>
            <a:cxnLst/>
            <a:rect l="l" t="t" r="r" b="b"/>
            <a:pathLst>
              <a:path w="7178675" h="1008380">
                <a:moveTo>
                  <a:pt x="7010171" y="0"/>
                </a:moveTo>
                <a:lnTo>
                  <a:pt x="168008" y="0"/>
                </a:lnTo>
                <a:lnTo>
                  <a:pt x="123345" y="6001"/>
                </a:lnTo>
                <a:lnTo>
                  <a:pt x="83212" y="22938"/>
                </a:lnTo>
                <a:lnTo>
                  <a:pt x="49209" y="49209"/>
                </a:lnTo>
                <a:lnTo>
                  <a:pt x="22938" y="83212"/>
                </a:lnTo>
                <a:lnTo>
                  <a:pt x="6001" y="123345"/>
                </a:lnTo>
                <a:lnTo>
                  <a:pt x="0" y="168008"/>
                </a:lnTo>
                <a:lnTo>
                  <a:pt x="0" y="840003"/>
                </a:lnTo>
                <a:lnTo>
                  <a:pt x="6001" y="884665"/>
                </a:lnTo>
                <a:lnTo>
                  <a:pt x="22938" y="924799"/>
                </a:lnTo>
                <a:lnTo>
                  <a:pt x="49209" y="958802"/>
                </a:lnTo>
                <a:lnTo>
                  <a:pt x="83212" y="985073"/>
                </a:lnTo>
                <a:lnTo>
                  <a:pt x="123345" y="1002010"/>
                </a:lnTo>
                <a:lnTo>
                  <a:pt x="168008" y="1008011"/>
                </a:lnTo>
                <a:lnTo>
                  <a:pt x="7010171" y="1008011"/>
                </a:lnTo>
                <a:lnTo>
                  <a:pt x="7054833" y="1002010"/>
                </a:lnTo>
                <a:lnTo>
                  <a:pt x="7094967" y="985073"/>
                </a:lnTo>
                <a:lnTo>
                  <a:pt x="7128970" y="958802"/>
                </a:lnTo>
                <a:lnTo>
                  <a:pt x="7155241" y="924799"/>
                </a:lnTo>
                <a:lnTo>
                  <a:pt x="7172178" y="884665"/>
                </a:lnTo>
                <a:lnTo>
                  <a:pt x="7178179" y="840003"/>
                </a:lnTo>
                <a:lnTo>
                  <a:pt x="7178179" y="168008"/>
                </a:lnTo>
                <a:lnTo>
                  <a:pt x="7172178" y="123345"/>
                </a:lnTo>
                <a:lnTo>
                  <a:pt x="7155241" y="83212"/>
                </a:lnTo>
                <a:lnTo>
                  <a:pt x="7128970" y="49209"/>
                </a:lnTo>
                <a:lnTo>
                  <a:pt x="7094967" y="22938"/>
                </a:lnTo>
                <a:lnTo>
                  <a:pt x="7054833" y="6001"/>
                </a:lnTo>
                <a:lnTo>
                  <a:pt x="7010171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41278" y="149291"/>
            <a:ext cx="7178675" cy="1008380"/>
          </a:xfrm>
          <a:custGeom>
            <a:avLst/>
            <a:gdLst/>
            <a:ahLst/>
            <a:cxnLst/>
            <a:rect l="l" t="t" r="r" b="b"/>
            <a:pathLst>
              <a:path w="7178675" h="1008380">
                <a:moveTo>
                  <a:pt x="0" y="168008"/>
                </a:moveTo>
                <a:lnTo>
                  <a:pt x="6001" y="123345"/>
                </a:lnTo>
                <a:lnTo>
                  <a:pt x="22938" y="83212"/>
                </a:lnTo>
                <a:lnTo>
                  <a:pt x="49209" y="49209"/>
                </a:lnTo>
                <a:lnTo>
                  <a:pt x="83212" y="22938"/>
                </a:lnTo>
                <a:lnTo>
                  <a:pt x="123345" y="6001"/>
                </a:lnTo>
                <a:lnTo>
                  <a:pt x="168008" y="0"/>
                </a:lnTo>
                <a:lnTo>
                  <a:pt x="7010171" y="0"/>
                </a:lnTo>
                <a:lnTo>
                  <a:pt x="7054833" y="6001"/>
                </a:lnTo>
                <a:lnTo>
                  <a:pt x="7094967" y="22938"/>
                </a:lnTo>
                <a:lnTo>
                  <a:pt x="7128970" y="49209"/>
                </a:lnTo>
                <a:lnTo>
                  <a:pt x="7155241" y="83212"/>
                </a:lnTo>
                <a:lnTo>
                  <a:pt x="7172178" y="123345"/>
                </a:lnTo>
                <a:lnTo>
                  <a:pt x="7178179" y="168008"/>
                </a:lnTo>
                <a:lnTo>
                  <a:pt x="7178179" y="840003"/>
                </a:lnTo>
                <a:lnTo>
                  <a:pt x="7172178" y="884665"/>
                </a:lnTo>
                <a:lnTo>
                  <a:pt x="7155241" y="924799"/>
                </a:lnTo>
                <a:lnTo>
                  <a:pt x="7128970" y="958802"/>
                </a:lnTo>
                <a:lnTo>
                  <a:pt x="7094967" y="985073"/>
                </a:lnTo>
                <a:lnTo>
                  <a:pt x="7054833" y="1002010"/>
                </a:lnTo>
                <a:lnTo>
                  <a:pt x="7010171" y="1008011"/>
                </a:lnTo>
                <a:lnTo>
                  <a:pt x="168008" y="1008011"/>
                </a:lnTo>
                <a:lnTo>
                  <a:pt x="123345" y="1002010"/>
                </a:lnTo>
                <a:lnTo>
                  <a:pt x="83212" y="985073"/>
                </a:lnTo>
                <a:lnTo>
                  <a:pt x="49209" y="958802"/>
                </a:lnTo>
                <a:lnTo>
                  <a:pt x="22938" y="924799"/>
                </a:lnTo>
                <a:lnTo>
                  <a:pt x="6001" y="884665"/>
                </a:lnTo>
                <a:lnTo>
                  <a:pt x="0" y="840003"/>
                </a:lnTo>
                <a:lnTo>
                  <a:pt x="0" y="168008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514039" y="221495"/>
            <a:ext cx="623316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Расходы </a:t>
            </a:r>
            <a:r>
              <a:rPr sz="1800" b="1" spc="-5" dirty="0" err="1">
                <a:solidFill>
                  <a:srgbClr val="FFFFFF"/>
                </a:solidFill>
                <a:latin typeface="Bookman Old Style"/>
                <a:cs typeface="Bookman Old Style"/>
              </a:rPr>
              <a:t>бюджета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сельского  </a:t>
            </a:r>
            <a:r>
              <a:rPr sz="1800" b="1" spc="-5" dirty="0" err="1">
                <a:solidFill>
                  <a:srgbClr val="FFFFFF"/>
                </a:solidFill>
                <a:latin typeface="Bookman Old Style"/>
                <a:cs typeface="Bookman Old Style"/>
              </a:rPr>
              <a:t>поселения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в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рамках </a:t>
            </a:r>
            <a:r>
              <a:rPr sz="1800" b="1" spc="-5" dirty="0" err="1">
                <a:solidFill>
                  <a:srgbClr val="FFFFFF"/>
                </a:solidFill>
                <a:latin typeface="Bookman Old Style"/>
                <a:cs typeface="Bookman Old Style"/>
              </a:rPr>
              <a:t>муниципальных</a:t>
            </a:r>
            <a:r>
              <a:rPr sz="1800" b="1" spc="-1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lang="ru-RU" sz="1800" b="1" spc="-1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 err="1" smtClean="0">
                <a:solidFill>
                  <a:srgbClr val="FFFFFF"/>
                </a:solidFill>
                <a:latin typeface="Bookman Old Style"/>
                <a:cs typeface="Bookman Old Style"/>
              </a:rPr>
              <a:t>программ</a:t>
            </a:r>
            <a:endParaRPr sz="1800" dirty="0">
              <a:latin typeface="Bookman Old Style"/>
              <a:cs typeface="Bookman Old Style"/>
            </a:endParaRPr>
          </a:p>
          <a:p>
            <a:pPr algn="ctr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в </a:t>
            </a:r>
            <a:r>
              <a:rPr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20</a:t>
            </a:r>
            <a:r>
              <a:rPr lang="ru-RU"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23</a:t>
            </a:r>
            <a:r>
              <a:rPr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– </a:t>
            </a:r>
            <a:r>
              <a:rPr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202</a:t>
            </a:r>
            <a:r>
              <a:rPr lang="ru-RU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5</a:t>
            </a:r>
            <a:r>
              <a:rPr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годах, </a:t>
            </a:r>
            <a:r>
              <a:rPr lang="ru-RU" sz="1800" b="1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тыс. </a:t>
            </a:r>
            <a:r>
              <a:rPr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руб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.</a:t>
            </a:r>
            <a:endParaRPr sz="1800" dirty="0">
              <a:latin typeface="Bookman Old Style"/>
              <a:cs typeface="Bookman Old Style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885130"/>
              </p:ext>
            </p:extLst>
          </p:nvPr>
        </p:nvGraphicFramePr>
        <p:xfrm>
          <a:off x="412751" y="1447799"/>
          <a:ext cx="8076556" cy="4762541"/>
        </p:xfrm>
        <a:graphic>
          <a:graphicData uri="http://schemas.openxmlformats.org/drawingml/2006/table">
            <a:tbl>
              <a:tblPr firstRow="1" firstCol="1" bandRow="1"/>
              <a:tblGrid>
                <a:gridCol w="3615324"/>
                <a:gridCol w="769402"/>
                <a:gridCol w="768860"/>
                <a:gridCol w="769402"/>
                <a:gridCol w="768860"/>
                <a:gridCol w="692354"/>
                <a:gridCol w="692354"/>
              </a:tblGrid>
              <a:tr h="6433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</a:rPr>
                        <a:t>Муниципальная программа «Развитие сетей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Bef>
                          <a:spcPts val="185"/>
                        </a:spcBef>
                        <a:spcAft>
                          <a:spcPts val="185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наружного освещения Елизаветовского сельского поселения»</a:t>
                      </a:r>
                    </a:p>
                  </a:txBody>
                  <a:tcPr marL="32644" marR="32644" marT="53705" marB="537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1 266,9</a:t>
                      </a:r>
                    </a:p>
                  </a:txBody>
                  <a:tcPr marL="32644" marR="32644" marT="53705" marB="537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1 224,0</a:t>
                      </a:r>
                    </a:p>
                  </a:txBody>
                  <a:tcPr marL="32644" marR="32644" marT="53705" marB="537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1 273,0</a:t>
                      </a:r>
                    </a:p>
                  </a:txBody>
                  <a:tcPr marL="32644" marR="32644" marT="53705" marB="537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1 273,0</a:t>
                      </a:r>
                    </a:p>
                  </a:txBody>
                  <a:tcPr marL="32644" marR="32644" marT="53705" marB="537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1 273,0</a:t>
                      </a:r>
                    </a:p>
                  </a:txBody>
                  <a:tcPr marL="32644" marR="32644" marT="53705" marB="537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1 273,0</a:t>
                      </a:r>
                    </a:p>
                  </a:txBody>
                  <a:tcPr marL="32644" marR="32644" marT="53705" marB="537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525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</a:rPr>
                        <a:t>Муниципальная программа «Озеленение 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территории Елизаветовского сельского поселения»</a:t>
                      </a:r>
                    </a:p>
                  </a:txBody>
                  <a:tcPr marL="32644" marR="32644" marT="53705" marB="537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spc="-100">
                          <a:effectLst/>
                          <a:latin typeface="Times New Roman"/>
                          <a:ea typeface="Times New Roman"/>
                        </a:rPr>
                        <a:t>30,0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644" marR="32644" marT="53705" marB="537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spc="-100">
                          <a:effectLst/>
                          <a:latin typeface="Times New Roman"/>
                          <a:ea typeface="Times New Roman"/>
                        </a:rPr>
                        <a:t>25,0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644" marR="32644" marT="53705" marB="537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spc="-100">
                          <a:effectLst/>
                          <a:latin typeface="Times New Roman"/>
                          <a:ea typeface="Times New Roman"/>
                        </a:rPr>
                        <a:t>20,0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644" marR="32644" marT="53705" marB="537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20,0</a:t>
                      </a:r>
                    </a:p>
                  </a:txBody>
                  <a:tcPr marL="32644" marR="32644" marT="53705" marB="537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20,0</a:t>
                      </a:r>
                    </a:p>
                  </a:txBody>
                  <a:tcPr marL="32644" marR="32644" marT="53705" marB="537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20,0</a:t>
                      </a:r>
                    </a:p>
                  </a:txBody>
                  <a:tcPr marL="32644" marR="32644" marT="53705" marB="537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525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</a:rPr>
                        <a:t>Муниципальная программа </a:t>
                      </a:r>
                      <a:r>
                        <a:rPr lang="ru-RU" sz="1200" kern="50">
                          <a:effectLst/>
                          <a:latin typeface="Times New Roman"/>
                          <a:ea typeface="Calibri"/>
                        </a:rPr>
                        <a:t>«Благоустройство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  <a:latin typeface="Times New Roman"/>
                          <a:ea typeface="Times New Roman"/>
                        </a:rPr>
                        <a:t>территории Елизаветовского сельского поселения»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644" marR="32644" marT="53705" marB="537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237,7</a:t>
                      </a:r>
                    </a:p>
                  </a:txBody>
                  <a:tcPr marL="32644" marR="32644" marT="53705" marB="537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37,9</a:t>
                      </a:r>
                    </a:p>
                  </a:txBody>
                  <a:tcPr marL="32644" marR="32644" marT="53705" marB="537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58,6</a:t>
                      </a:r>
                    </a:p>
                  </a:txBody>
                  <a:tcPr marL="32644" marR="32644" marT="53705" marB="537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58,6</a:t>
                      </a:r>
                    </a:p>
                  </a:txBody>
                  <a:tcPr marL="32644" marR="32644" marT="53705" marB="537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58,6</a:t>
                      </a:r>
                    </a:p>
                  </a:txBody>
                  <a:tcPr marL="32644" marR="32644" marT="53705" marB="537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58,6</a:t>
                      </a:r>
                    </a:p>
                  </a:txBody>
                  <a:tcPr marL="32644" marR="32644" marT="53705" marB="537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525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Муниципальная программа «Развитие  культуры Елизаветовского сельского поселения»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44" marR="32644" marT="53705" marB="537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4 813,0</a:t>
                      </a:r>
                    </a:p>
                  </a:txBody>
                  <a:tcPr marL="32644" marR="32644" marT="53705" marB="537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3 735,5</a:t>
                      </a:r>
                    </a:p>
                  </a:txBody>
                  <a:tcPr marL="32644" marR="32644" marT="53705" marB="537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2 984,7</a:t>
                      </a:r>
                    </a:p>
                  </a:txBody>
                  <a:tcPr marL="32644" marR="32644" marT="53705" marB="537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2 984,7</a:t>
                      </a:r>
                    </a:p>
                  </a:txBody>
                  <a:tcPr marL="32644" marR="32644" marT="53705" marB="537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2 984,7</a:t>
                      </a:r>
                    </a:p>
                  </a:txBody>
                  <a:tcPr marL="32644" marR="32644" marT="53705" marB="537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2 984,7</a:t>
                      </a:r>
                    </a:p>
                  </a:txBody>
                  <a:tcPr marL="32644" marR="32644" marT="53705" marB="537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660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Муниципальная программа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«Развитие физической культуры и спорта Елизаветовского сельского поселения</a:t>
                      </a: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»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644" marR="32644" marT="53705" marB="537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5,0</a:t>
                      </a:r>
                    </a:p>
                  </a:txBody>
                  <a:tcPr marL="32644" marR="32644" marT="53705" marB="537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4,0</a:t>
                      </a:r>
                    </a:p>
                  </a:txBody>
                  <a:tcPr marL="32644" marR="32644" marT="53705" marB="537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4,0</a:t>
                      </a:r>
                    </a:p>
                  </a:txBody>
                  <a:tcPr marL="32644" marR="32644" marT="53705" marB="537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4,0</a:t>
                      </a:r>
                    </a:p>
                  </a:txBody>
                  <a:tcPr marL="32644" marR="32644" marT="53705" marB="537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4,0</a:t>
                      </a:r>
                    </a:p>
                  </a:txBody>
                  <a:tcPr marL="32644" marR="32644" marT="53705" marB="537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4,0</a:t>
                      </a:r>
                    </a:p>
                  </a:txBody>
                  <a:tcPr marL="32644" marR="32644" marT="53705" marB="537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660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</a:rPr>
                        <a:t>Муниципальная программа «Управление муниципальными финансами 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Елизаветовского сельского поселения»</a:t>
                      </a:r>
                    </a:p>
                  </a:txBody>
                  <a:tcPr marL="32644" marR="32644" marT="53705" marB="537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7 556,5</a:t>
                      </a:r>
                    </a:p>
                  </a:txBody>
                  <a:tcPr marL="32644" marR="32644" marT="53705" marB="537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7 227,8</a:t>
                      </a:r>
                    </a:p>
                  </a:txBody>
                  <a:tcPr marL="32644" marR="32644" marT="53705" marB="537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7 239,1</a:t>
                      </a:r>
                    </a:p>
                  </a:txBody>
                  <a:tcPr marL="32644" marR="32644" marT="53705" marB="537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spc="-50">
                          <a:effectLst/>
                          <a:latin typeface="Times New Roman"/>
                          <a:ea typeface="Times New Roman"/>
                        </a:rPr>
                        <a:t>7 239,1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644" marR="32644" marT="53705" marB="537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7 239,1</a:t>
                      </a:r>
                    </a:p>
                  </a:txBody>
                  <a:tcPr marL="32644" marR="32644" marT="53705" marB="537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7 239,1</a:t>
                      </a:r>
                    </a:p>
                  </a:txBody>
                  <a:tcPr marL="32644" marR="32644" marT="53705" marB="537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525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</a:rPr>
                        <a:t>Муниципальная программа «Социальная поддержка граждан»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644" marR="32644" marT="53705" marB="537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spc="-100">
                          <a:effectLst/>
                          <a:latin typeface="Times New Roman"/>
                          <a:ea typeface="Times New Roman"/>
                        </a:rPr>
                        <a:t>76,9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644" marR="32644" marT="53705" marB="537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spc="-100">
                          <a:effectLst/>
                          <a:latin typeface="Times New Roman"/>
                          <a:ea typeface="Times New Roman"/>
                        </a:rPr>
                        <a:t>76,9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644" marR="32644" marT="53705" marB="537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spc="-100">
                          <a:effectLst/>
                          <a:latin typeface="Times New Roman"/>
                          <a:ea typeface="Times New Roman"/>
                        </a:rPr>
                        <a:t>76,9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644" marR="32644" marT="53705" marB="537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76,9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644" marR="32644" marT="53705" marB="537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76,9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644" marR="32644" marT="53705" marB="537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76,9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644" marR="32644" marT="53705" marB="537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89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</a:rPr>
                        <a:t>Муниципальная программа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«Доступная среда»</a:t>
                      </a:r>
                    </a:p>
                  </a:txBody>
                  <a:tcPr marL="32644" marR="32644" marT="53705" marB="537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spc="-100"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644" marR="32644" marT="53705" marB="537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spc="-100"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644" marR="32644" marT="53705" marB="537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spc="-100"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644" marR="32644" marT="53705" marB="537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644" marR="32644" marT="53705" marB="537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644" marR="32644" marT="53705" marB="537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644" marR="32644" marT="53705" marB="537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7209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145805" y="186987"/>
            <a:ext cx="998194" cy="8999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41278" y="149291"/>
            <a:ext cx="7178675" cy="1008380"/>
          </a:xfrm>
          <a:custGeom>
            <a:avLst/>
            <a:gdLst/>
            <a:ahLst/>
            <a:cxnLst/>
            <a:rect l="l" t="t" r="r" b="b"/>
            <a:pathLst>
              <a:path w="7178675" h="1008380">
                <a:moveTo>
                  <a:pt x="7010171" y="0"/>
                </a:moveTo>
                <a:lnTo>
                  <a:pt x="168008" y="0"/>
                </a:lnTo>
                <a:lnTo>
                  <a:pt x="123345" y="6001"/>
                </a:lnTo>
                <a:lnTo>
                  <a:pt x="83212" y="22938"/>
                </a:lnTo>
                <a:lnTo>
                  <a:pt x="49209" y="49209"/>
                </a:lnTo>
                <a:lnTo>
                  <a:pt x="22938" y="83212"/>
                </a:lnTo>
                <a:lnTo>
                  <a:pt x="6001" y="123345"/>
                </a:lnTo>
                <a:lnTo>
                  <a:pt x="0" y="168008"/>
                </a:lnTo>
                <a:lnTo>
                  <a:pt x="0" y="840003"/>
                </a:lnTo>
                <a:lnTo>
                  <a:pt x="6001" y="884665"/>
                </a:lnTo>
                <a:lnTo>
                  <a:pt x="22938" y="924799"/>
                </a:lnTo>
                <a:lnTo>
                  <a:pt x="49209" y="958802"/>
                </a:lnTo>
                <a:lnTo>
                  <a:pt x="83212" y="985073"/>
                </a:lnTo>
                <a:lnTo>
                  <a:pt x="123345" y="1002010"/>
                </a:lnTo>
                <a:lnTo>
                  <a:pt x="168008" y="1008011"/>
                </a:lnTo>
                <a:lnTo>
                  <a:pt x="7010171" y="1008011"/>
                </a:lnTo>
                <a:lnTo>
                  <a:pt x="7054833" y="1002010"/>
                </a:lnTo>
                <a:lnTo>
                  <a:pt x="7094967" y="985073"/>
                </a:lnTo>
                <a:lnTo>
                  <a:pt x="7128970" y="958802"/>
                </a:lnTo>
                <a:lnTo>
                  <a:pt x="7155241" y="924799"/>
                </a:lnTo>
                <a:lnTo>
                  <a:pt x="7172178" y="884665"/>
                </a:lnTo>
                <a:lnTo>
                  <a:pt x="7178179" y="840003"/>
                </a:lnTo>
                <a:lnTo>
                  <a:pt x="7178179" y="168008"/>
                </a:lnTo>
                <a:lnTo>
                  <a:pt x="7172178" y="123345"/>
                </a:lnTo>
                <a:lnTo>
                  <a:pt x="7155241" y="83212"/>
                </a:lnTo>
                <a:lnTo>
                  <a:pt x="7128970" y="49209"/>
                </a:lnTo>
                <a:lnTo>
                  <a:pt x="7094967" y="22938"/>
                </a:lnTo>
                <a:lnTo>
                  <a:pt x="7054833" y="6001"/>
                </a:lnTo>
                <a:lnTo>
                  <a:pt x="7010171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41278" y="149291"/>
            <a:ext cx="7178675" cy="1008380"/>
          </a:xfrm>
          <a:custGeom>
            <a:avLst/>
            <a:gdLst/>
            <a:ahLst/>
            <a:cxnLst/>
            <a:rect l="l" t="t" r="r" b="b"/>
            <a:pathLst>
              <a:path w="7178675" h="1008380">
                <a:moveTo>
                  <a:pt x="0" y="168008"/>
                </a:moveTo>
                <a:lnTo>
                  <a:pt x="6001" y="123345"/>
                </a:lnTo>
                <a:lnTo>
                  <a:pt x="22938" y="83212"/>
                </a:lnTo>
                <a:lnTo>
                  <a:pt x="49209" y="49209"/>
                </a:lnTo>
                <a:lnTo>
                  <a:pt x="83212" y="22938"/>
                </a:lnTo>
                <a:lnTo>
                  <a:pt x="123345" y="6001"/>
                </a:lnTo>
                <a:lnTo>
                  <a:pt x="168008" y="0"/>
                </a:lnTo>
                <a:lnTo>
                  <a:pt x="7010171" y="0"/>
                </a:lnTo>
                <a:lnTo>
                  <a:pt x="7054833" y="6001"/>
                </a:lnTo>
                <a:lnTo>
                  <a:pt x="7094967" y="22938"/>
                </a:lnTo>
                <a:lnTo>
                  <a:pt x="7128970" y="49209"/>
                </a:lnTo>
                <a:lnTo>
                  <a:pt x="7155241" y="83212"/>
                </a:lnTo>
                <a:lnTo>
                  <a:pt x="7172178" y="123345"/>
                </a:lnTo>
                <a:lnTo>
                  <a:pt x="7178179" y="168008"/>
                </a:lnTo>
                <a:lnTo>
                  <a:pt x="7178179" y="840003"/>
                </a:lnTo>
                <a:lnTo>
                  <a:pt x="7172178" y="884665"/>
                </a:lnTo>
                <a:lnTo>
                  <a:pt x="7155241" y="924799"/>
                </a:lnTo>
                <a:lnTo>
                  <a:pt x="7128970" y="958802"/>
                </a:lnTo>
                <a:lnTo>
                  <a:pt x="7094967" y="985073"/>
                </a:lnTo>
                <a:lnTo>
                  <a:pt x="7054833" y="1002010"/>
                </a:lnTo>
                <a:lnTo>
                  <a:pt x="7010171" y="1008011"/>
                </a:lnTo>
                <a:lnTo>
                  <a:pt x="168008" y="1008011"/>
                </a:lnTo>
                <a:lnTo>
                  <a:pt x="123345" y="1002010"/>
                </a:lnTo>
                <a:lnTo>
                  <a:pt x="83212" y="985073"/>
                </a:lnTo>
                <a:lnTo>
                  <a:pt x="49209" y="958802"/>
                </a:lnTo>
                <a:lnTo>
                  <a:pt x="22938" y="924799"/>
                </a:lnTo>
                <a:lnTo>
                  <a:pt x="6001" y="884665"/>
                </a:lnTo>
                <a:lnTo>
                  <a:pt x="0" y="840003"/>
                </a:lnTo>
                <a:lnTo>
                  <a:pt x="0" y="168008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514039" y="221495"/>
            <a:ext cx="623316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Расходы </a:t>
            </a:r>
            <a:r>
              <a:rPr sz="1800" b="1" spc="-5" dirty="0" err="1">
                <a:solidFill>
                  <a:srgbClr val="FFFFFF"/>
                </a:solidFill>
                <a:latin typeface="Bookman Old Style"/>
                <a:cs typeface="Bookman Old Style"/>
              </a:rPr>
              <a:t>бюджета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сельского  </a:t>
            </a:r>
            <a:r>
              <a:rPr sz="1800" b="1" spc="-5" dirty="0" err="1">
                <a:solidFill>
                  <a:srgbClr val="FFFFFF"/>
                </a:solidFill>
                <a:latin typeface="Bookman Old Style"/>
                <a:cs typeface="Bookman Old Style"/>
              </a:rPr>
              <a:t>поселения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в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рамках муниципальных</a:t>
            </a:r>
            <a:r>
              <a:rPr sz="1800" b="1" spc="-1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программ</a:t>
            </a:r>
            <a:endParaRPr sz="1800" dirty="0">
              <a:latin typeface="Bookman Old Style"/>
              <a:cs typeface="Bookman Old Style"/>
            </a:endParaRPr>
          </a:p>
          <a:p>
            <a:pPr algn="ctr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в </a:t>
            </a:r>
            <a:r>
              <a:rPr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20</a:t>
            </a:r>
            <a:r>
              <a:rPr lang="ru-RU"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23</a:t>
            </a:r>
            <a:r>
              <a:rPr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– </a:t>
            </a:r>
            <a:r>
              <a:rPr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202</a:t>
            </a:r>
            <a:r>
              <a:rPr lang="ru-RU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5</a:t>
            </a:r>
            <a:r>
              <a:rPr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годах, </a:t>
            </a:r>
            <a:r>
              <a:rPr lang="ru-RU" sz="1800" b="1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тыс. </a:t>
            </a:r>
            <a:r>
              <a:rPr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руб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.</a:t>
            </a:r>
            <a:endParaRPr sz="1800" dirty="0">
              <a:latin typeface="Bookman Old Style"/>
              <a:cs typeface="Bookman Old Style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0827570"/>
              </p:ext>
            </p:extLst>
          </p:nvPr>
        </p:nvGraphicFramePr>
        <p:xfrm>
          <a:off x="457201" y="1509041"/>
          <a:ext cx="8229598" cy="1996159"/>
        </p:xfrm>
        <a:graphic>
          <a:graphicData uri="http://schemas.openxmlformats.org/drawingml/2006/table">
            <a:tbl>
              <a:tblPr firstRow="1" firstCol="1" bandRow="1"/>
              <a:tblGrid>
                <a:gridCol w="3683830"/>
                <a:gridCol w="783982"/>
                <a:gridCol w="783429"/>
                <a:gridCol w="783982"/>
                <a:gridCol w="783429"/>
                <a:gridCol w="705473"/>
                <a:gridCol w="705473"/>
              </a:tblGrid>
              <a:tr h="7769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</a:rPr>
                        <a:t>Муниципальная программа </a:t>
                      </a: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«Формирование комфортной городской среды»</a:t>
                      </a:r>
                    </a:p>
                  </a:txBody>
                  <a:tcPr marL="34290" marR="34290" marT="56413" marB="564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spc="-100"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290" marR="34290" marT="56413" marB="564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spc="-100"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290" marR="34290" marT="56413" marB="564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spc="-100"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290" marR="34290" marT="56413" marB="564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290" marR="34290" marT="56413" marB="564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290" marR="34290" marT="56413" marB="564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290" marR="34290" marT="56413" marB="564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703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Муниципальная программа «Развитие малого и среднего бизнеса в Елизаветовском сельском поселении»</a:t>
                      </a:r>
                    </a:p>
                  </a:txBody>
                  <a:tcPr marL="34290" marR="34290" marT="56413" marB="564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spc="-100">
                          <a:effectLst/>
                          <a:latin typeface="Times New Roman"/>
                          <a:ea typeface="Times New Roman"/>
                        </a:rPr>
                        <a:t>3,0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290" marR="34290" marT="56413" marB="564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spc="-100">
                          <a:effectLst/>
                          <a:latin typeface="Times New Roman"/>
                          <a:ea typeface="Times New Roman"/>
                        </a:rPr>
                        <a:t>1,0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290" marR="34290" marT="56413" marB="564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spc="-100">
                          <a:effectLst/>
                          <a:latin typeface="Times New Roman"/>
                          <a:ea typeface="Times New Roman"/>
                        </a:rPr>
                        <a:t>1,0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290" marR="34290" marT="56413" marB="564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1,0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290" marR="34290" marT="56413" marB="564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1,0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290" marR="34290" marT="56413" marB="564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1,0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290" marR="34290" marT="56413" marB="564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488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ИТОГО:</a:t>
                      </a:r>
                    </a:p>
                  </a:txBody>
                  <a:tcPr marL="34290" marR="34290" marT="56413" marB="564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14 084,1</a:t>
                      </a:r>
                    </a:p>
                  </a:txBody>
                  <a:tcPr marL="34290" marR="34290" marT="56413" marB="564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12 377,3</a:t>
                      </a:r>
                    </a:p>
                  </a:txBody>
                  <a:tcPr marL="34290" marR="34290" marT="56413" marB="564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11 702,5</a:t>
                      </a:r>
                    </a:p>
                  </a:txBody>
                  <a:tcPr marL="34290" marR="34290" marT="56413" marB="564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11 702,5</a:t>
                      </a:r>
                    </a:p>
                  </a:txBody>
                  <a:tcPr marL="34290" marR="34290" marT="56413" marB="564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11 702,5</a:t>
                      </a:r>
                    </a:p>
                  </a:txBody>
                  <a:tcPr marL="34290" marR="34290" marT="56413" marB="564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11 702,5</a:t>
                      </a:r>
                    </a:p>
                  </a:txBody>
                  <a:tcPr marL="34290" marR="34290" marT="56413" marB="564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7942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907441" y="456732"/>
            <a:ext cx="7402195" cy="78162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500" spc="-5" dirty="0">
                <a:solidFill>
                  <a:srgbClr val="000000"/>
                </a:solidFill>
              </a:rPr>
              <a:t>Уважаемые</a:t>
            </a:r>
            <a:r>
              <a:rPr sz="2500" spc="-15" dirty="0">
                <a:solidFill>
                  <a:srgbClr val="000000"/>
                </a:solidFill>
              </a:rPr>
              <a:t> </a:t>
            </a:r>
            <a:r>
              <a:rPr sz="2500" spc="-5" dirty="0">
                <a:solidFill>
                  <a:srgbClr val="000000"/>
                </a:solidFill>
              </a:rPr>
              <a:t>жители</a:t>
            </a:r>
            <a:endParaRPr sz="2500" dirty="0"/>
          </a:p>
          <a:p>
            <a:pPr algn="ctr">
              <a:lnSpc>
                <a:spcPct val="100000"/>
              </a:lnSpc>
            </a:pPr>
            <a:r>
              <a:rPr lang="ru-RU" sz="2500" spc="-5" dirty="0" smtClean="0">
                <a:solidFill>
                  <a:srgbClr val="000000"/>
                </a:solidFill>
              </a:rPr>
              <a:t>Елизаветовского </a:t>
            </a:r>
            <a:r>
              <a:rPr sz="2500" spc="-5" dirty="0" smtClean="0">
                <a:solidFill>
                  <a:srgbClr val="000000"/>
                </a:solidFill>
              </a:rPr>
              <a:t>сельского</a:t>
            </a:r>
            <a:r>
              <a:rPr sz="2500" spc="-15" dirty="0" smtClean="0">
                <a:solidFill>
                  <a:srgbClr val="000000"/>
                </a:solidFill>
              </a:rPr>
              <a:t> </a:t>
            </a:r>
            <a:r>
              <a:rPr sz="2500" spc="-5" dirty="0" smtClean="0">
                <a:solidFill>
                  <a:srgbClr val="000000"/>
                </a:solidFill>
              </a:rPr>
              <a:t>поселения!</a:t>
            </a:r>
            <a:endParaRPr sz="2500" dirty="0"/>
          </a:p>
        </p:txBody>
      </p:sp>
      <p:sp>
        <p:nvSpPr>
          <p:cNvPr id="12" name="object 12"/>
          <p:cNvSpPr/>
          <p:nvPr/>
        </p:nvSpPr>
        <p:spPr>
          <a:xfrm>
            <a:off x="428599" y="1500174"/>
            <a:ext cx="8358505" cy="4709160"/>
          </a:xfrm>
          <a:custGeom>
            <a:avLst/>
            <a:gdLst/>
            <a:ahLst/>
            <a:cxnLst/>
            <a:rect l="l" t="t" r="r" b="b"/>
            <a:pathLst>
              <a:path w="8358505" h="4709160">
                <a:moveTo>
                  <a:pt x="0" y="0"/>
                </a:moveTo>
                <a:lnTo>
                  <a:pt x="8358251" y="0"/>
                </a:lnTo>
                <a:lnTo>
                  <a:pt x="8358251" y="4708982"/>
                </a:lnTo>
                <a:lnTo>
                  <a:pt x="0" y="470898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7910350" y="0"/>
            <a:ext cx="1233649" cy="1547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/>
          <p:nvPr/>
        </p:nvSpPr>
        <p:spPr>
          <a:xfrm>
            <a:off x="507335" y="1528622"/>
            <a:ext cx="8202295" cy="48705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715" indent="472440" algn="just">
              <a:lnSpc>
                <a:spcPct val="100000"/>
              </a:lnSpc>
              <a:spcBef>
                <a:spcPts val="100"/>
              </a:spcBef>
            </a:pPr>
            <a:r>
              <a:rPr sz="1600" spc="-10" dirty="0" err="1">
                <a:latin typeface="Times New Roman" pitchFamily="18" charset="0"/>
                <a:cs typeface="Times New Roman" pitchFamily="18" charset="0"/>
              </a:rPr>
              <a:t>Предлагаем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spc="-5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sz="1600" spc="-5" dirty="0" err="1" smtClean="0">
                <a:latin typeface="Times New Roman" pitchFamily="18" charset="0"/>
                <a:cs typeface="Times New Roman" pitchFamily="18" charset="0"/>
              </a:rPr>
              <a:t>ашему</a:t>
            </a:r>
            <a:r>
              <a:rPr sz="16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вниманию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презентацию </a:t>
            </a:r>
            <a:r>
              <a:rPr sz="1600" b="1" spc="-15" dirty="0">
                <a:latin typeface="Times New Roman" pitchFamily="18" charset="0"/>
                <a:cs typeface="Times New Roman" pitchFamily="18" charset="0"/>
              </a:rPr>
              <a:t>«Бюджет </a:t>
            </a:r>
            <a:r>
              <a:rPr sz="1600" b="1" dirty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sz="1600" b="1" spc="-5" dirty="0">
                <a:latin typeface="Times New Roman" pitchFamily="18" charset="0"/>
                <a:cs typeface="Times New Roman" pitchFamily="18" charset="0"/>
              </a:rPr>
              <a:t>граждан» </a:t>
            </a:r>
            <a:r>
              <a:rPr lang="ru-RU" sz="1600" b="1" spc="-5" dirty="0" smtClean="0">
                <a:latin typeface="Times New Roman" pitchFamily="18" charset="0"/>
                <a:cs typeface="Times New Roman" pitchFamily="18" charset="0"/>
              </a:rPr>
              <a:t>к </a:t>
            </a:r>
            <a:r>
              <a:rPr sz="1600" spc="-5" dirty="0" err="1" smtClean="0">
                <a:latin typeface="Times New Roman" pitchFamily="18" charset="0"/>
                <a:cs typeface="Times New Roman" pitchFamily="18" charset="0"/>
              </a:rPr>
              <a:t>решени</a:t>
            </a:r>
            <a:r>
              <a:rPr lang="ru-RU" sz="1600" spc="-5" dirty="0" smtClean="0">
                <a:latin typeface="Times New Roman" pitchFamily="18" charset="0"/>
                <a:cs typeface="Times New Roman" pitchFamily="18" charset="0"/>
              </a:rPr>
              <a:t>ю Собрания депутатов Елизаветовского сельского поселения «О бюджете Елизаветовского сельского поселения Азовского района на 2023 год и плановый период 2024 и 2025 годов»</a:t>
            </a:r>
            <a:r>
              <a:rPr sz="1600" spc="-15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sz="1600" dirty="0">
              <a:latin typeface="Times New Roman" pitchFamily="18" charset="0"/>
              <a:cs typeface="Times New Roman" pitchFamily="18" charset="0"/>
            </a:endParaRPr>
          </a:p>
          <a:p>
            <a:pPr marL="12700" marR="5080" indent="525780" algn="just">
              <a:lnSpc>
                <a:spcPct val="100000"/>
              </a:lnSpc>
            </a:pPr>
            <a:r>
              <a:rPr sz="16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настоящее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время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обеспечение открытости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прозрачности </a:t>
            </a:r>
            <a:r>
              <a:rPr sz="1600" spc="-15" dirty="0">
                <a:latin typeface="Times New Roman" pitchFamily="18" charset="0"/>
                <a:cs typeface="Times New Roman" pitchFamily="18" charset="0"/>
              </a:rPr>
              <a:t>бюджетного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процесса  </a:t>
            </a:r>
            <a:r>
              <a:rPr sz="1600" spc="-15" dirty="0">
                <a:latin typeface="Times New Roman" pitchFamily="18" charset="0"/>
                <a:cs typeface="Times New Roman" pitchFamily="18" charset="0"/>
              </a:rPr>
              <a:t>является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одним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из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ключевых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направлений деятельности органов местного  самоуправления.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sz="1600" spc="-15" dirty="0">
                <a:latin typeface="Times New Roman" pitchFamily="18" charset="0"/>
                <a:cs typeface="Times New Roman" pitchFamily="18" charset="0"/>
              </a:rPr>
              <a:t>того,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чтобы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каждый </a:t>
            </a:r>
            <a:r>
              <a:rPr sz="1600" spc="-15" dirty="0" err="1">
                <a:latin typeface="Times New Roman" pitchFamily="18" charset="0"/>
                <a:cs typeface="Times New Roman" pitchFamily="18" charset="0"/>
              </a:rPr>
              <a:t>житель</a:t>
            </a:r>
            <a:r>
              <a:rPr sz="160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spc="-15" dirty="0" smtClean="0">
                <a:latin typeface="Times New Roman" pitchFamily="18" charset="0"/>
                <a:cs typeface="Times New Roman" pitchFamily="18" charset="0"/>
              </a:rPr>
              <a:t>сельского </a:t>
            </a:r>
            <a:r>
              <a:rPr sz="1600" spc="-10" dirty="0" err="1" smtClean="0">
                <a:latin typeface="Times New Roman" pitchFamily="18" charset="0"/>
                <a:cs typeface="Times New Roman" pitchFamily="18" charset="0"/>
              </a:rPr>
              <a:t>поселения</a:t>
            </a:r>
            <a:r>
              <a:rPr sz="1600" spc="-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мог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получить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информацию о  </a:t>
            </a:r>
            <a:r>
              <a:rPr sz="1600" spc="-20" dirty="0" err="1">
                <a:latin typeface="Times New Roman" pitchFamily="18" charset="0"/>
                <a:cs typeface="Times New Roman" pitchFamily="18" charset="0"/>
              </a:rPr>
              <a:t>бюджете</a:t>
            </a:r>
            <a:r>
              <a:rPr sz="1600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сельского поселения </a:t>
            </a:r>
            <a:r>
              <a:rPr sz="1600" spc="-5" dirty="0" err="1">
                <a:latin typeface="Times New Roman" pitchFamily="18" charset="0"/>
                <a:cs typeface="Times New Roman" pitchFamily="18" charset="0"/>
              </a:rPr>
              <a:t>на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5" dirty="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1600" spc="-5" dirty="0" smtClean="0">
                <a:latin typeface="Times New Roman" pitchFamily="18" charset="0"/>
                <a:cs typeface="Times New Roman" pitchFamily="18" charset="0"/>
              </a:rPr>
              <a:t>23</a:t>
            </a:r>
            <a:r>
              <a:rPr sz="16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25" dirty="0">
                <a:latin typeface="Times New Roman" pitchFamily="18" charset="0"/>
                <a:cs typeface="Times New Roman" pitchFamily="18" charset="0"/>
              </a:rPr>
              <a:t>год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на плановый </a:t>
            </a:r>
            <a:r>
              <a:rPr sz="1600" spc="-10" dirty="0" err="1">
                <a:latin typeface="Times New Roman" pitchFamily="18" charset="0"/>
                <a:cs typeface="Times New Roman" pitchFamily="18" charset="0"/>
              </a:rPr>
              <a:t>период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5" dirty="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1600" spc="-5" dirty="0" smtClean="0">
                <a:latin typeface="Times New Roman" pitchFamily="18" charset="0"/>
                <a:cs typeface="Times New Roman" pitchFamily="18" charset="0"/>
              </a:rPr>
              <a:t>24</a:t>
            </a:r>
            <a:r>
              <a:rPr sz="1600" spc="-5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600" spc="-5" dirty="0" smtClean="0"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ru-RU" sz="1600" spc="-5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sz="16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15" dirty="0">
                <a:latin typeface="Times New Roman" pitchFamily="18" charset="0"/>
                <a:cs typeface="Times New Roman" pitchFamily="18" charset="0"/>
              </a:rPr>
              <a:t>годов, </a:t>
            </a:r>
            <a:r>
              <a:rPr sz="1600" spc="-5" dirty="0" err="1">
                <a:latin typeface="Times New Roman" pitchFamily="18" charset="0"/>
                <a:cs typeface="Times New Roman" pitchFamily="18" charset="0"/>
              </a:rPr>
              <a:t>текст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5" dirty="0" err="1" smtClean="0">
                <a:latin typeface="Times New Roman" pitchFamily="18" charset="0"/>
                <a:cs typeface="Times New Roman" pitchFamily="18" charset="0"/>
              </a:rPr>
              <a:t>решения</a:t>
            </a:r>
            <a:r>
              <a:rPr sz="16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о </a:t>
            </a:r>
            <a:r>
              <a:rPr sz="1600" spc="-20" dirty="0">
                <a:latin typeface="Times New Roman" pitchFamily="18" charset="0"/>
                <a:cs typeface="Times New Roman" pitchFamily="18" charset="0"/>
              </a:rPr>
              <a:t>бюджете</a:t>
            </a:r>
            <a:r>
              <a:rPr sz="1600" spc="37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размещен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официальном </a:t>
            </a:r>
            <a:r>
              <a:rPr sz="1600" spc="-10" dirty="0" err="1">
                <a:latin typeface="Times New Roman" pitchFamily="18" charset="0"/>
                <a:cs typeface="Times New Roman" pitchFamily="18" charset="0"/>
              </a:rPr>
              <a:t>сайте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spc="-10" dirty="0" smtClean="0">
                <a:latin typeface="Times New Roman" pitchFamily="18" charset="0"/>
                <a:cs typeface="Times New Roman" pitchFamily="18" charset="0"/>
              </a:rPr>
              <a:t>Администрации Елизаветовского сельского поселения.</a:t>
            </a:r>
            <a:r>
              <a:rPr lang="ru-RU" sz="1600" spc="-1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10" dirty="0" err="1" smtClean="0">
                <a:latin typeface="Times New Roman" pitchFamily="18" charset="0"/>
                <a:cs typeface="Times New Roman" pitchFamily="18" charset="0"/>
              </a:rPr>
              <a:t>Мы</a:t>
            </a:r>
            <a:r>
              <a:rPr sz="1600" spc="-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постарались доступно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отразить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параметры </a:t>
            </a:r>
            <a:r>
              <a:rPr sz="1600" spc="-20" dirty="0" err="1">
                <a:latin typeface="Times New Roman" pitchFamily="18" charset="0"/>
                <a:cs typeface="Times New Roman" pitchFamily="18" charset="0"/>
              </a:rPr>
              <a:t>бюджета</a:t>
            </a:r>
            <a:r>
              <a:rPr sz="1600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spc="-20" dirty="0" smtClean="0">
                <a:latin typeface="Times New Roman" pitchFamily="18" charset="0"/>
                <a:cs typeface="Times New Roman" pitchFamily="18" charset="0"/>
              </a:rPr>
              <a:t>сельского поселения </a:t>
            </a:r>
            <a:r>
              <a:rPr sz="1600" spc="-5" dirty="0" err="1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sz="1600" spc="-5" dirty="0" smtClean="0">
                <a:latin typeface="Times New Roman" pitchFamily="18" charset="0"/>
                <a:cs typeface="Times New Roman" pitchFamily="18" charset="0"/>
              </a:rPr>
              <a:t> 20</a:t>
            </a:r>
            <a:r>
              <a:rPr lang="ru-RU" sz="1600" spc="-5" dirty="0" smtClean="0">
                <a:latin typeface="Times New Roman" pitchFamily="18" charset="0"/>
                <a:cs typeface="Times New Roman" pitchFamily="18" charset="0"/>
              </a:rPr>
              <a:t>23</a:t>
            </a:r>
            <a:r>
              <a:rPr sz="16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25" dirty="0">
                <a:latin typeface="Times New Roman" pitchFamily="18" charset="0"/>
                <a:cs typeface="Times New Roman" pitchFamily="18" charset="0"/>
              </a:rPr>
              <a:t>год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600" spc="-5" dirty="0" err="1">
                <a:latin typeface="Times New Roman" pitchFamily="18" charset="0"/>
                <a:cs typeface="Times New Roman" pitchFamily="18" charset="0"/>
              </a:rPr>
              <a:t>на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5" dirty="0" err="1" smtClean="0">
                <a:latin typeface="Times New Roman" pitchFamily="18" charset="0"/>
                <a:cs typeface="Times New Roman" pitchFamily="18" charset="0"/>
              </a:rPr>
              <a:t>плановый</a:t>
            </a:r>
            <a:r>
              <a:rPr sz="16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10" dirty="0" err="1">
                <a:latin typeface="Times New Roman" pitchFamily="18" charset="0"/>
                <a:cs typeface="Times New Roman" pitchFamily="18" charset="0"/>
              </a:rPr>
              <a:t>период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5" dirty="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1600" spc="-5" dirty="0" smtClean="0">
                <a:latin typeface="Times New Roman" pitchFamily="18" charset="0"/>
                <a:cs typeface="Times New Roman" pitchFamily="18" charset="0"/>
              </a:rPr>
              <a:t>24</a:t>
            </a:r>
            <a:r>
              <a:rPr sz="16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600" spc="-5" dirty="0" smtClean="0"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ru-RU" sz="1600" spc="-5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sz="16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15" dirty="0">
                <a:latin typeface="Times New Roman" pitchFamily="18" charset="0"/>
                <a:cs typeface="Times New Roman" pitchFamily="18" charset="0"/>
              </a:rPr>
              <a:t>годов. Граждане </a:t>
            </a:r>
            <a:r>
              <a:rPr sz="1600" spc="0" dirty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налогоплательщики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600" spc="5" dirty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sz="1600" spc="-15" dirty="0">
                <a:latin typeface="Times New Roman" pitchFamily="18" charset="0"/>
                <a:cs typeface="Times New Roman" pitchFamily="18" charset="0"/>
              </a:rPr>
              <a:t>потребители 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муниципальных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услуг должны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быть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уверены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том, что </a:t>
            </a:r>
            <a:r>
              <a:rPr sz="1600" spc="-15" dirty="0">
                <a:latin typeface="Times New Roman" pitchFamily="18" charset="0"/>
                <a:cs typeface="Times New Roman" pitchFamily="18" charset="0"/>
              </a:rPr>
              <a:t>бюджетные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средства </a:t>
            </a:r>
            <a:r>
              <a:rPr sz="1600" spc="-15" dirty="0">
                <a:latin typeface="Times New Roman" pitchFamily="18" charset="0"/>
                <a:cs typeface="Times New Roman" pitchFamily="18" charset="0"/>
              </a:rPr>
              <a:t>используются 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прозрачно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эффективно, приносят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конкретные </a:t>
            </a:r>
            <a:r>
              <a:rPr sz="1600" spc="-30" dirty="0">
                <a:latin typeface="Times New Roman" pitchFamily="18" charset="0"/>
                <a:cs typeface="Times New Roman" pitchFamily="18" charset="0"/>
              </a:rPr>
              <a:t>результаты, </a:t>
            </a:r>
            <a:r>
              <a:rPr sz="1600" spc="5" dirty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поселения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целом,  так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и для </a:t>
            </a:r>
            <a:r>
              <a:rPr sz="1600" spc="0" dirty="0">
                <a:latin typeface="Times New Roman" pitchFamily="18" charset="0"/>
                <a:cs typeface="Times New Roman" pitchFamily="18" charset="0"/>
              </a:rPr>
              <a:t>каждой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семьи,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sz="1600" spc="-5" dirty="0" err="1">
                <a:latin typeface="Times New Roman" pitchFamily="18" charset="0"/>
                <a:cs typeface="Times New Roman" pitchFamily="18" charset="0"/>
              </a:rPr>
              <a:t>каждого</a:t>
            </a:r>
            <a:r>
              <a:rPr sz="1600" spc="-6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5" dirty="0" err="1" smtClean="0">
                <a:latin typeface="Times New Roman" pitchFamily="18" charset="0"/>
                <a:cs typeface="Times New Roman" pitchFamily="18" charset="0"/>
              </a:rPr>
              <a:t>человека</a:t>
            </a:r>
            <a:r>
              <a:rPr lang="ru-RU" sz="1600" spc="-5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sz="1600" dirty="0">
              <a:latin typeface="Times New Roman" pitchFamily="18" charset="0"/>
              <a:cs typeface="Times New Roman" pitchFamily="18" charset="0"/>
            </a:endParaRPr>
          </a:p>
          <a:p>
            <a:pPr marL="12700" marR="5080" indent="525780" algn="just">
              <a:lnSpc>
                <a:spcPct val="100000"/>
              </a:lnSpc>
            </a:pPr>
            <a:r>
              <a:rPr sz="1600" spc="-5" dirty="0">
                <a:latin typeface="Times New Roman" pitchFamily="18" charset="0"/>
                <a:cs typeface="Times New Roman" pitchFamily="18" charset="0"/>
              </a:rPr>
              <a:t>Надеемся,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что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информация,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представленная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информативной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и компактной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форме, 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позволит вам углубить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свои знания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о </a:t>
            </a:r>
            <a:r>
              <a:rPr sz="1600" spc="-20" dirty="0">
                <a:latin typeface="Times New Roman" pitchFamily="18" charset="0"/>
                <a:cs typeface="Times New Roman" pitchFamily="18" charset="0"/>
              </a:rPr>
              <a:t>бюджете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600" spc="-15" dirty="0">
                <a:latin typeface="Times New Roman" pitchFamily="18" charset="0"/>
                <a:cs typeface="Times New Roman" pitchFamily="18" charset="0"/>
              </a:rPr>
              <a:t>создать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основы для активного участия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в 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бюджетном </a:t>
            </a:r>
            <a:r>
              <a:rPr sz="1600" spc="-5" dirty="0" err="1">
                <a:latin typeface="Times New Roman" pitchFamily="18" charset="0"/>
                <a:cs typeface="Times New Roman" pitchFamily="18" charset="0"/>
              </a:rPr>
              <a:t>процессе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сельского</a:t>
            </a:r>
            <a:r>
              <a:rPr sz="1600" spc="-6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поселения.</a:t>
            </a:r>
            <a:endParaRPr sz="1600" dirty="0">
              <a:latin typeface="Times New Roman" pitchFamily="18" charset="0"/>
              <a:cs typeface="Times New Roman" pitchFamily="18" charset="0"/>
            </a:endParaRPr>
          </a:p>
          <a:p>
            <a:pPr marL="12700" marR="5715" indent="525780" algn="just">
              <a:lnSpc>
                <a:spcPct val="100000"/>
              </a:lnSpc>
            </a:pPr>
            <a:r>
              <a:rPr sz="1600" spc="-15" dirty="0">
                <a:latin typeface="Times New Roman" pitchFamily="18" charset="0"/>
                <a:cs typeface="Times New Roman" pitchFamily="18" charset="0"/>
              </a:rPr>
              <a:t>«Бюджет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для граждан»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нацелен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получение обратной связи </a:t>
            </a:r>
            <a:r>
              <a:rPr sz="1600" spc="-20" dirty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граждан,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которым 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интересны современные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проблемы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муниципальных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финансов в </a:t>
            </a:r>
            <a:r>
              <a:rPr sz="1600" spc="-5" dirty="0" err="1" smtClean="0">
                <a:latin typeface="Times New Roman" pitchFamily="18" charset="0"/>
                <a:cs typeface="Times New Roman" pitchFamily="18" charset="0"/>
              </a:rPr>
              <a:t>сельском</a:t>
            </a:r>
            <a:r>
              <a:rPr sz="1600" spc="-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поселении.</a:t>
            </a:r>
            <a:endParaRPr sz="1600" dirty="0">
              <a:latin typeface="Times New Roman" pitchFamily="18" charset="0"/>
              <a:cs typeface="Times New Roman" pitchFamily="18" charset="0"/>
            </a:endParaRPr>
          </a:p>
          <a:p>
            <a:pPr marL="123189">
              <a:lnSpc>
                <a:spcPct val="100000"/>
              </a:lnSpc>
              <a:spcBef>
                <a:spcPts val="1400"/>
              </a:spcBef>
              <a:tabLst>
                <a:tab pos="6540500" algn="l"/>
              </a:tabLst>
            </a:pPr>
            <a:endParaRPr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Выгнутая вверх стрелка 46"/>
          <p:cNvSpPr/>
          <p:nvPr/>
        </p:nvSpPr>
        <p:spPr>
          <a:xfrm>
            <a:off x="3046562" y="3472878"/>
            <a:ext cx="6048000" cy="432000"/>
          </a:xfrm>
          <a:prstGeom prst="curvedDownArrow">
            <a:avLst>
              <a:gd name="adj1" fmla="val 28402"/>
              <a:gd name="adj2" fmla="val 50000"/>
              <a:gd name="adj3" fmla="val 29716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82912" y="149296"/>
            <a:ext cx="7178675" cy="792480"/>
          </a:xfrm>
          <a:custGeom>
            <a:avLst/>
            <a:gdLst/>
            <a:ahLst/>
            <a:cxnLst/>
            <a:rect l="l" t="t" r="r" b="b"/>
            <a:pathLst>
              <a:path w="7178675" h="792480">
                <a:moveTo>
                  <a:pt x="7046163" y="0"/>
                </a:moveTo>
                <a:lnTo>
                  <a:pt x="132016" y="0"/>
                </a:lnTo>
                <a:lnTo>
                  <a:pt x="90289" y="6730"/>
                </a:lnTo>
                <a:lnTo>
                  <a:pt x="54049" y="25471"/>
                </a:lnTo>
                <a:lnTo>
                  <a:pt x="25471" y="54049"/>
                </a:lnTo>
                <a:lnTo>
                  <a:pt x="6730" y="90289"/>
                </a:lnTo>
                <a:lnTo>
                  <a:pt x="0" y="132016"/>
                </a:lnTo>
                <a:lnTo>
                  <a:pt x="0" y="660069"/>
                </a:lnTo>
                <a:lnTo>
                  <a:pt x="6730" y="701797"/>
                </a:lnTo>
                <a:lnTo>
                  <a:pt x="25471" y="738037"/>
                </a:lnTo>
                <a:lnTo>
                  <a:pt x="54049" y="766614"/>
                </a:lnTo>
                <a:lnTo>
                  <a:pt x="90289" y="785356"/>
                </a:lnTo>
                <a:lnTo>
                  <a:pt x="132016" y="792086"/>
                </a:lnTo>
                <a:lnTo>
                  <a:pt x="7046163" y="792086"/>
                </a:lnTo>
                <a:lnTo>
                  <a:pt x="7087890" y="785356"/>
                </a:lnTo>
                <a:lnTo>
                  <a:pt x="7124130" y="766614"/>
                </a:lnTo>
                <a:lnTo>
                  <a:pt x="7152708" y="738037"/>
                </a:lnTo>
                <a:lnTo>
                  <a:pt x="7171449" y="701797"/>
                </a:lnTo>
                <a:lnTo>
                  <a:pt x="7178179" y="660069"/>
                </a:lnTo>
                <a:lnTo>
                  <a:pt x="7178179" y="132016"/>
                </a:lnTo>
                <a:lnTo>
                  <a:pt x="7171449" y="90289"/>
                </a:lnTo>
                <a:lnTo>
                  <a:pt x="7152708" y="54049"/>
                </a:lnTo>
                <a:lnTo>
                  <a:pt x="7124130" y="25471"/>
                </a:lnTo>
                <a:lnTo>
                  <a:pt x="7087890" y="6730"/>
                </a:lnTo>
                <a:lnTo>
                  <a:pt x="7046163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82912" y="149296"/>
            <a:ext cx="7178675" cy="792480"/>
          </a:xfrm>
          <a:custGeom>
            <a:avLst/>
            <a:gdLst/>
            <a:ahLst/>
            <a:cxnLst/>
            <a:rect l="l" t="t" r="r" b="b"/>
            <a:pathLst>
              <a:path w="7178675" h="792480">
                <a:moveTo>
                  <a:pt x="0" y="132016"/>
                </a:moveTo>
                <a:lnTo>
                  <a:pt x="6730" y="90289"/>
                </a:lnTo>
                <a:lnTo>
                  <a:pt x="25471" y="54049"/>
                </a:lnTo>
                <a:lnTo>
                  <a:pt x="54049" y="25471"/>
                </a:lnTo>
                <a:lnTo>
                  <a:pt x="90289" y="6730"/>
                </a:lnTo>
                <a:lnTo>
                  <a:pt x="132016" y="0"/>
                </a:lnTo>
                <a:lnTo>
                  <a:pt x="7046163" y="0"/>
                </a:lnTo>
                <a:lnTo>
                  <a:pt x="7087890" y="6730"/>
                </a:lnTo>
                <a:lnTo>
                  <a:pt x="7124130" y="25471"/>
                </a:lnTo>
                <a:lnTo>
                  <a:pt x="7152708" y="54049"/>
                </a:lnTo>
                <a:lnTo>
                  <a:pt x="7171449" y="90289"/>
                </a:lnTo>
                <a:lnTo>
                  <a:pt x="7178179" y="132016"/>
                </a:lnTo>
                <a:lnTo>
                  <a:pt x="7178179" y="660069"/>
                </a:lnTo>
                <a:lnTo>
                  <a:pt x="7171449" y="701797"/>
                </a:lnTo>
                <a:lnTo>
                  <a:pt x="7152708" y="738037"/>
                </a:lnTo>
                <a:lnTo>
                  <a:pt x="7124130" y="766614"/>
                </a:lnTo>
                <a:lnTo>
                  <a:pt x="7087890" y="785356"/>
                </a:lnTo>
                <a:lnTo>
                  <a:pt x="7046163" y="792086"/>
                </a:lnTo>
                <a:lnTo>
                  <a:pt x="132016" y="792086"/>
                </a:lnTo>
                <a:lnTo>
                  <a:pt x="90289" y="785356"/>
                </a:lnTo>
                <a:lnTo>
                  <a:pt x="54049" y="766614"/>
                </a:lnTo>
                <a:lnTo>
                  <a:pt x="25471" y="738037"/>
                </a:lnTo>
                <a:lnTo>
                  <a:pt x="6730" y="701797"/>
                </a:lnTo>
                <a:lnTo>
                  <a:pt x="0" y="660069"/>
                </a:lnTo>
                <a:lnTo>
                  <a:pt x="0" y="132016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2037108" y="190375"/>
            <a:ext cx="5268440" cy="78162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500" b="1" spc="-5" dirty="0" smtClean="0">
                <a:solidFill>
                  <a:schemeClr val="tx1"/>
                </a:solidFill>
                <a:effectLst/>
              </a:rPr>
              <a:t>Бюджет и сбалансированность бюджета</a:t>
            </a:r>
            <a:endParaRPr sz="25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68405" y="1079660"/>
            <a:ext cx="8477250" cy="7581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-1270" algn="ctr">
              <a:lnSpc>
                <a:spcPct val="100299"/>
              </a:lnSpc>
              <a:spcBef>
                <a:spcPts val="90"/>
              </a:spcBef>
            </a:pPr>
            <a:r>
              <a:rPr sz="1600" b="1" spc="-10" dirty="0">
                <a:solidFill>
                  <a:srgbClr val="C00000"/>
                </a:solidFill>
                <a:latin typeface="Bookman Old Style"/>
                <a:cs typeface="Bookman Old Style"/>
              </a:rPr>
              <a:t>БЮДЖЕТ </a:t>
            </a:r>
            <a:r>
              <a:rPr sz="1600" spc="-20" dirty="0">
                <a:latin typeface="Arial"/>
                <a:cs typeface="Arial"/>
              </a:rPr>
              <a:t>(от </a:t>
            </a:r>
            <a:r>
              <a:rPr sz="1600" spc="-10" dirty="0">
                <a:latin typeface="Arial"/>
                <a:cs typeface="Arial"/>
              </a:rPr>
              <a:t>старонормандского </a:t>
            </a:r>
            <a:r>
              <a:rPr sz="1600" i="1" spc="-5" dirty="0">
                <a:latin typeface="Arial"/>
                <a:cs typeface="Arial"/>
              </a:rPr>
              <a:t>bougette </a:t>
            </a:r>
            <a:r>
              <a:rPr sz="1600" spc="-5" dirty="0">
                <a:latin typeface="Arial"/>
                <a:cs typeface="Arial"/>
              </a:rPr>
              <a:t>— </a:t>
            </a:r>
            <a:r>
              <a:rPr sz="1600" spc="-15" dirty="0">
                <a:latin typeface="Arial"/>
                <a:cs typeface="Arial"/>
              </a:rPr>
              <a:t>кошелёк, </a:t>
            </a:r>
            <a:r>
              <a:rPr sz="1600" spc="-10" dirty="0">
                <a:latin typeface="Arial"/>
                <a:cs typeface="Arial"/>
              </a:rPr>
              <a:t>сумка, кожаный мешок, мешок </a:t>
            </a:r>
            <a:r>
              <a:rPr sz="1600" spc="-5" dirty="0">
                <a:latin typeface="Arial"/>
                <a:cs typeface="Arial"/>
              </a:rPr>
              <a:t>с  </a:t>
            </a:r>
            <a:r>
              <a:rPr sz="1600" spc="-10" dirty="0">
                <a:latin typeface="Arial"/>
                <a:cs typeface="Arial"/>
              </a:rPr>
              <a:t>деньгами) </a:t>
            </a:r>
            <a:r>
              <a:rPr sz="1600" spc="-5" dirty="0">
                <a:latin typeface="Arial"/>
                <a:cs typeface="Arial"/>
              </a:rPr>
              <a:t>– </a:t>
            </a:r>
            <a:r>
              <a:rPr sz="1600" spc="-10" dirty="0">
                <a:latin typeface="Arial"/>
                <a:cs typeface="Arial"/>
              </a:rPr>
              <a:t>форма образования </a:t>
            </a:r>
            <a:r>
              <a:rPr sz="1600" spc="-5" dirty="0">
                <a:latin typeface="Arial"/>
                <a:cs typeface="Arial"/>
              </a:rPr>
              <a:t>и </a:t>
            </a:r>
            <a:r>
              <a:rPr sz="1600" spc="-15" dirty="0">
                <a:latin typeface="Arial"/>
                <a:cs typeface="Arial"/>
              </a:rPr>
              <a:t>расходования </a:t>
            </a:r>
            <a:r>
              <a:rPr sz="1600" spc="-10" dirty="0">
                <a:latin typeface="Arial"/>
                <a:cs typeface="Arial"/>
              </a:rPr>
              <a:t>денежных средств, </a:t>
            </a:r>
            <a:r>
              <a:rPr sz="1600" spc="-15" dirty="0">
                <a:latin typeface="Arial"/>
                <a:cs typeface="Arial"/>
              </a:rPr>
              <a:t>предназначенных  </a:t>
            </a:r>
            <a:r>
              <a:rPr sz="1600" spc="-5" dirty="0">
                <a:latin typeface="Arial"/>
                <a:cs typeface="Arial"/>
              </a:rPr>
              <a:t>для </a:t>
            </a:r>
            <a:r>
              <a:rPr sz="1600" spc="-10" dirty="0">
                <a:latin typeface="Arial"/>
                <a:cs typeface="Arial"/>
              </a:rPr>
              <a:t>финансового </a:t>
            </a:r>
            <a:r>
              <a:rPr sz="1600" spc="-15" dirty="0">
                <a:latin typeface="Arial"/>
                <a:cs typeface="Arial"/>
              </a:rPr>
              <a:t>обеспечения задач </a:t>
            </a:r>
            <a:r>
              <a:rPr sz="1600" spc="-5" dirty="0">
                <a:latin typeface="Arial"/>
                <a:cs typeface="Arial"/>
              </a:rPr>
              <a:t>и </a:t>
            </a:r>
            <a:r>
              <a:rPr sz="1600" spc="-15" dirty="0">
                <a:latin typeface="Arial"/>
                <a:cs typeface="Arial"/>
              </a:rPr>
              <a:t>функций государства </a:t>
            </a:r>
            <a:r>
              <a:rPr sz="1600" spc="-5" dirty="0">
                <a:latin typeface="Arial"/>
                <a:cs typeface="Arial"/>
              </a:rPr>
              <a:t>и </a:t>
            </a:r>
            <a:r>
              <a:rPr sz="1600" spc="-15" dirty="0">
                <a:latin typeface="Arial"/>
                <a:cs typeface="Arial"/>
              </a:rPr>
              <a:t>местного</a:t>
            </a:r>
            <a:r>
              <a:rPr sz="1600" spc="405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самоуправления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13996" y="5157447"/>
            <a:ext cx="7602923" cy="14895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Сбалансированность бюджета – один из основополагающих принципов бюджетной системы Российской Федерации, означающий, что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предусмотренных бюджетом расходов должен соответствовать суммарному объему его доходов и поступлений источников финансирования дефицита, уменьшенных на суммы выплат из бюджета, связанных с источниками финансирования дефицита и изменением остатков на счетах по учету средств бюджетов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8171999" y="0"/>
            <a:ext cx="971999" cy="971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9" name="Группа 28"/>
          <p:cNvGrpSpPr/>
          <p:nvPr/>
        </p:nvGrpSpPr>
        <p:grpSpPr>
          <a:xfrm>
            <a:off x="273367" y="1981200"/>
            <a:ext cx="2532383" cy="3079183"/>
            <a:chOff x="744" y="0"/>
            <a:chExt cx="1944272" cy="4065109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10251" y="1110"/>
              <a:ext cx="1934765" cy="4063999"/>
            </a:xfrm>
            <a:prstGeom prst="roundRect">
              <a:avLst>
                <a:gd name="adj" fmla="val 10000"/>
              </a:avLst>
            </a:prstGeom>
            <a:solidFill>
              <a:srgbClr val="C00000"/>
            </a:solidFill>
            <a:ln w="22225">
              <a:solidFill>
                <a:schemeClr val="accent4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2800" b="1" dirty="0" smtClean="0">
                  <a:latin typeface="Arial Narrow" panose="020B0606020202030204" pitchFamily="34" charset="0"/>
                </a:rPr>
                <a:t>БЮДЖЕТ</a:t>
              </a:r>
              <a:endParaRPr lang="ru-RU" sz="2800" b="1" dirty="0">
                <a:latin typeface="Arial Narrow" panose="020B0606020202030204" pitchFamily="34" charset="0"/>
              </a:endParaRPr>
            </a:p>
          </p:txBody>
        </p:sp>
        <p:sp>
          <p:nvSpPr>
            <p:cNvPr id="31" name="Скругленный прямоугольник 4"/>
            <p:cNvSpPr/>
            <p:nvPr/>
          </p:nvSpPr>
          <p:spPr>
            <a:xfrm>
              <a:off x="744" y="0"/>
              <a:ext cx="1934765" cy="1219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1450" tIns="171450" rIns="171450" bIns="171450" numCol="1" spcCol="1270" anchor="ctr" anchorCtr="0">
              <a:no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500" kern="1200" dirty="0"/>
            </a:p>
          </p:txBody>
        </p:sp>
      </p:grpSp>
      <p:sp>
        <p:nvSpPr>
          <p:cNvPr id="34" name="Скругленный прямоугольник 4"/>
          <p:cNvSpPr/>
          <p:nvPr/>
        </p:nvSpPr>
        <p:spPr>
          <a:xfrm>
            <a:off x="3312000" y="1889829"/>
            <a:ext cx="2520000" cy="92350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1450" tIns="171450" rIns="171450" bIns="171450" numCol="1" spcCol="1270" anchor="ctr" anchorCtr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4500" kern="1200" dirty="0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478790" y="2503980"/>
            <a:ext cx="2268000" cy="2425358"/>
          </a:xfrm>
          <a:prstGeom prst="roundRect">
            <a:avLst>
              <a:gd name="adj" fmla="val 10000"/>
            </a:avLst>
          </a:prstGeom>
          <a:solidFill>
            <a:srgbClr val="FFFFDD"/>
          </a:solidFill>
          <a:ln w="31750">
            <a:solidFill>
              <a:srgbClr val="C00000"/>
            </a:solidFill>
          </a:ln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- форма образования и расходования денежных средств, предназначенных для финансового обеспечения задач 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и функций 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Arial Narrow" panose="020B0606020202030204" pitchFamily="34" charset="0"/>
              </a:rPr>
              <a:t>о</a:t>
            </a:r>
            <a:r>
              <a:rPr lang="ru-RU" sz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рганов местного самоуправления</a:t>
            </a:r>
            <a:endParaRPr lang="ru-RU" sz="12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36" name="Группа 35"/>
          <p:cNvGrpSpPr/>
          <p:nvPr/>
        </p:nvGrpSpPr>
        <p:grpSpPr>
          <a:xfrm>
            <a:off x="3464400" y="2042229"/>
            <a:ext cx="2520000" cy="3078342"/>
            <a:chOff x="2080617" y="0"/>
            <a:chExt cx="1934765" cy="4063999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37" name="Скругленный прямоугольник 36"/>
            <p:cNvSpPr/>
            <p:nvPr/>
          </p:nvSpPr>
          <p:spPr>
            <a:xfrm>
              <a:off x="2080617" y="0"/>
              <a:ext cx="1934765" cy="4063999"/>
            </a:xfrm>
            <a:prstGeom prst="roundRect">
              <a:avLst>
                <a:gd name="adj" fmla="val 10000"/>
              </a:avLst>
            </a:prstGeom>
            <a:solidFill>
              <a:schemeClr val="tx2">
                <a:lumMod val="40000"/>
                <a:lumOff val="60000"/>
              </a:schemeClr>
            </a:solidFill>
            <a:ln w="22225">
              <a:solidFill>
                <a:schemeClr val="accent4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ru-RU" sz="2800" b="1" dirty="0" smtClean="0">
                  <a:latin typeface="Arial Narrow" panose="020B0606020202030204" pitchFamily="34" charset="0"/>
                </a:rPr>
                <a:t>ДОХОДЫ</a:t>
              </a:r>
              <a:endParaRPr lang="ru-RU" sz="2800" b="1" dirty="0" smtClean="0"/>
            </a:p>
            <a:p>
              <a:pPr algn="ctr">
                <a:lnSpc>
                  <a:spcPct val="80000"/>
                </a:lnSpc>
              </a:pPr>
              <a:r>
                <a:rPr lang="ru-RU" sz="2200" b="1" dirty="0" smtClean="0">
                  <a:latin typeface="Arial Narrow" panose="020B0606020202030204" pitchFamily="34" charset="0"/>
                </a:rPr>
                <a:t>бюджета</a:t>
              </a:r>
              <a:endParaRPr lang="ru-RU" sz="2200" b="1" dirty="0">
                <a:latin typeface="Arial Narrow" panose="020B0606020202030204" pitchFamily="34" charset="0"/>
              </a:endParaRPr>
            </a:p>
          </p:txBody>
        </p:sp>
        <p:sp>
          <p:nvSpPr>
            <p:cNvPr id="38" name="Скругленный прямоугольник 4"/>
            <p:cNvSpPr/>
            <p:nvPr/>
          </p:nvSpPr>
          <p:spPr>
            <a:xfrm>
              <a:off x="2080617" y="0"/>
              <a:ext cx="1934765" cy="1219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1450" tIns="171450" rIns="171450" bIns="171450" numCol="1" spcCol="1270" anchor="ctr" anchorCtr="0">
              <a:no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500" kern="1200" dirty="0">
                <a:latin typeface="Arial Narrow" panose="020B0606020202030204" pitchFamily="34" charset="0"/>
              </a:endParaRPr>
            </a:p>
          </p:txBody>
        </p:sp>
      </p:grpSp>
      <p:sp>
        <p:nvSpPr>
          <p:cNvPr id="39" name="Скругленный прямоугольник 38"/>
          <p:cNvSpPr/>
          <p:nvPr/>
        </p:nvSpPr>
        <p:spPr>
          <a:xfrm>
            <a:off x="3585946" y="2805226"/>
            <a:ext cx="2259024" cy="2199305"/>
          </a:xfrm>
          <a:prstGeom prst="roundRect">
            <a:avLst>
              <a:gd name="adj" fmla="val 10000"/>
            </a:avLst>
          </a:prstGeom>
          <a:solidFill>
            <a:srgbClr val="FFFFDD"/>
          </a:solidFill>
          <a:ln w="31750">
            <a:solidFill>
              <a:schemeClr val="tx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>
                <a:solidFill>
                  <a:schemeClr val="tx1"/>
                </a:solidFill>
                <a:latin typeface="Arial Narrow" panose="020B0606020202030204" pitchFamily="34" charset="0"/>
              </a:rPr>
              <a:t>п</a:t>
            </a:r>
            <a:r>
              <a:rPr lang="ru-RU" sz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оступающие в бюджет денежные средства .Доходы бюджета формируются в соответствии с бюджетным законодательством РФ, законодательством о налогах и сборах и законодательством об иных обязательных платежах</a:t>
            </a:r>
            <a:endParaRPr lang="ru-RU" sz="12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40" name="Группа 39"/>
          <p:cNvGrpSpPr/>
          <p:nvPr/>
        </p:nvGrpSpPr>
        <p:grpSpPr>
          <a:xfrm>
            <a:off x="6127099" y="2025437"/>
            <a:ext cx="2718556" cy="3078342"/>
            <a:chOff x="4160490" y="0"/>
            <a:chExt cx="1934765" cy="4063999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41" name="Скругленный прямоугольник 40"/>
            <p:cNvSpPr/>
            <p:nvPr/>
          </p:nvSpPr>
          <p:spPr>
            <a:xfrm>
              <a:off x="4160490" y="0"/>
              <a:ext cx="1934765" cy="4063999"/>
            </a:xfrm>
            <a:prstGeom prst="roundRect">
              <a:avLst>
                <a:gd name="adj" fmla="val 10000"/>
              </a:avLst>
            </a:prstGeom>
            <a:solidFill>
              <a:schemeClr val="tx2">
                <a:lumMod val="40000"/>
                <a:lumOff val="60000"/>
              </a:schemeClr>
            </a:solidFill>
            <a:ln w="22225">
              <a:solidFill>
                <a:schemeClr val="accent4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ru-RU" sz="2800" b="1" dirty="0" smtClean="0">
                  <a:latin typeface="Arial Narrow" panose="020B0606020202030204" pitchFamily="34" charset="0"/>
                </a:rPr>
                <a:t>РАСХОДЫ </a:t>
              </a:r>
            </a:p>
            <a:p>
              <a:pPr algn="ctr">
                <a:lnSpc>
                  <a:spcPct val="80000"/>
                </a:lnSpc>
              </a:pPr>
              <a:r>
                <a:rPr lang="ru-RU" sz="2200" b="1" dirty="0" smtClean="0">
                  <a:latin typeface="Arial Narrow" panose="020B0606020202030204" pitchFamily="34" charset="0"/>
                </a:rPr>
                <a:t>бюджета</a:t>
              </a:r>
              <a:endParaRPr lang="ru-RU" sz="2200" b="1" dirty="0">
                <a:latin typeface="Arial Narrow" panose="020B0606020202030204" pitchFamily="34" charset="0"/>
              </a:endParaRPr>
            </a:p>
          </p:txBody>
        </p:sp>
        <p:sp>
          <p:nvSpPr>
            <p:cNvPr id="42" name="Скругленный прямоугольник 4"/>
            <p:cNvSpPr/>
            <p:nvPr/>
          </p:nvSpPr>
          <p:spPr>
            <a:xfrm>
              <a:off x="4160490" y="0"/>
              <a:ext cx="1934765" cy="1219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1450" tIns="171450" rIns="171450" bIns="171450" numCol="1" spcCol="1270" anchor="ctr" anchorCtr="0">
              <a:no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500" kern="1200" dirty="0"/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3565746" y="2401036"/>
            <a:ext cx="5180906" cy="2756412"/>
            <a:chOff x="4598806" y="1264948"/>
            <a:chExt cx="3345710" cy="1486029"/>
          </a:xfrm>
        </p:grpSpPr>
        <p:sp>
          <p:nvSpPr>
            <p:cNvPr id="44" name="Скругленный прямоугольник 43"/>
            <p:cNvSpPr/>
            <p:nvPr/>
          </p:nvSpPr>
          <p:spPr>
            <a:xfrm>
              <a:off x="6316804" y="1486228"/>
              <a:ext cx="1627712" cy="1264749"/>
            </a:xfrm>
            <a:prstGeom prst="roundRect">
              <a:avLst>
                <a:gd name="adj" fmla="val 10000"/>
              </a:avLst>
            </a:prstGeom>
            <a:solidFill>
              <a:srgbClr val="FFFFDD"/>
            </a:solidFill>
            <a:ln w="31750"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 prstMaterial="dkEdge"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ru-RU" sz="1200" dirty="0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>направляемые из бюджета денежные средства</a:t>
              </a:r>
            </a:p>
            <a:p>
              <a:pPr algn="ctr">
                <a:lnSpc>
                  <a:spcPct val="90000"/>
                </a:lnSpc>
              </a:pPr>
              <a:r>
                <a:rPr lang="ru-RU" sz="1200" dirty="0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>Расходы бюджета формируются в соответствии с муниципальными программами и непрограммными направлениями деятельности по разделам, подразделам, целевым статьям, группам и подгруппам видов расходов на очередной финансовый год и плановый период</a:t>
              </a:r>
              <a:endParaRPr lang="ru-RU" sz="1200" dirty="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45" name="Скругленный прямоугольник 4"/>
            <p:cNvSpPr/>
            <p:nvPr/>
          </p:nvSpPr>
          <p:spPr>
            <a:xfrm>
              <a:off x="4598806" y="1264948"/>
              <a:ext cx="1452420" cy="11894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68580" rIns="91440" bIns="68580" numCol="1" spcCol="1270" anchor="ctr" anchorCtr="0">
              <a:no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600" kern="1200" dirty="0"/>
            </a:p>
          </p:txBody>
        </p:sp>
      </p:grpSp>
      <p:sp>
        <p:nvSpPr>
          <p:cNvPr id="46" name="Выгнутая вниз стрелка 45"/>
          <p:cNvSpPr/>
          <p:nvPr/>
        </p:nvSpPr>
        <p:spPr>
          <a:xfrm>
            <a:off x="3078380" y="4533946"/>
            <a:ext cx="6097438" cy="576000"/>
          </a:xfrm>
          <a:prstGeom prst="curvedUpArrow">
            <a:avLst>
              <a:gd name="adj1" fmla="val 25000"/>
              <a:gd name="adj2" fmla="val 50000"/>
              <a:gd name="adj3" fmla="val 21598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928674"/>
            <a:ext cx="1151999" cy="9167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316713" y="1027032"/>
            <a:ext cx="7479665" cy="7581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93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C00000"/>
                </a:solidFill>
                <a:latin typeface="Bookman Old Style"/>
                <a:cs typeface="Bookman Old Style"/>
              </a:rPr>
              <a:t>ДОХОДЫ БЮДЖЕТА </a:t>
            </a:r>
            <a:r>
              <a:rPr sz="1600" spc="-5" dirty="0">
                <a:latin typeface="Arial"/>
                <a:cs typeface="Arial"/>
              </a:rPr>
              <a:t>– </a:t>
            </a:r>
            <a:r>
              <a:rPr sz="1600" spc="-10" dirty="0">
                <a:latin typeface="Arial"/>
                <a:cs typeface="Arial"/>
              </a:rPr>
              <a:t>поступающие </a:t>
            </a:r>
            <a:r>
              <a:rPr sz="1600" spc="-5" dirty="0">
                <a:latin typeface="Arial"/>
                <a:cs typeface="Arial"/>
              </a:rPr>
              <a:t>в </a:t>
            </a:r>
            <a:r>
              <a:rPr sz="1600" spc="-20" dirty="0">
                <a:latin typeface="Arial"/>
                <a:cs typeface="Arial"/>
              </a:rPr>
              <a:t>бюджет </a:t>
            </a:r>
            <a:r>
              <a:rPr sz="1600" spc="-10" dirty="0">
                <a:latin typeface="Arial"/>
                <a:cs typeface="Arial"/>
              </a:rPr>
              <a:t>денежные</a:t>
            </a:r>
            <a:r>
              <a:rPr sz="1600" spc="2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средства,</a:t>
            </a:r>
            <a:endParaRPr sz="1600"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  <a:spcBef>
                <a:spcPts val="10"/>
              </a:spcBef>
            </a:pPr>
            <a:r>
              <a:rPr sz="1600" spc="-5" dirty="0">
                <a:latin typeface="Arial"/>
                <a:cs typeface="Arial"/>
              </a:rPr>
              <a:t>за </a:t>
            </a:r>
            <a:r>
              <a:rPr sz="1600" spc="-10" dirty="0">
                <a:latin typeface="Arial"/>
                <a:cs typeface="Arial"/>
              </a:rPr>
              <a:t>исключением средств, </a:t>
            </a:r>
            <a:r>
              <a:rPr sz="1600" spc="-15" dirty="0">
                <a:latin typeface="Arial"/>
                <a:cs typeface="Arial"/>
              </a:rPr>
              <a:t>являющихся </a:t>
            </a:r>
            <a:r>
              <a:rPr sz="1600" spc="-5" dirty="0">
                <a:latin typeface="Arial"/>
                <a:cs typeface="Arial"/>
              </a:rPr>
              <a:t>в </a:t>
            </a:r>
            <a:r>
              <a:rPr sz="1600" spc="-15" dirty="0">
                <a:latin typeface="Arial"/>
                <a:cs typeface="Arial"/>
              </a:rPr>
              <a:t>соответствии </a:t>
            </a:r>
            <a:r>
              <a:rPr sz="1600" spc="-5" dirty="0">
                <a:latin typeface="Arial"/>
                <a:cs typeface="Arial"/>
              </a:rPr>
              <a:t>с </a:t>
            </a:r>
            <a:r>
              <a:rPr sz="1600" spc="-15" dirty="0">
                <a:latin typeface="Arial"/>
                <a:cs typeface="Arial"/>
              </a:rPr>
              <a:t>Бюджетным </a:t>
            </a:r>
            <a:r>
              <a:rPr sz="1600" spc="-10" dirty="0">
                <a:latin typeface="Arial"/>
                <a:cs typeface="Arial"/>
              </a:rPr>
              <a:t>кодексом  </a:t>
            </a:r>
            <a:r>
              <a:rPr sz="1600" spc="-15" dirty="0">
                <a:latin typeface="Arial"/>
                <a:cs typeface="Arial"/>
              </a:rPr>
              <a:t>Российской Федерации </a:t>
            </a:r>
            <a:r>
              <a:rPr sz="1600" spc="-10" dirty="0">
                <a:latin typeface="Arial"/>
                <a:cs typeface="Arial"/>
              </a:rPr>
              <a:t>источниками финансирования дефицита</a:t>
            </a:r>
            <a:r>
              <a:rPr sz="1600" spc="31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бюджета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982912" y="149296"/>
            <a:ext cx="7178675" cy="792480"/>
          </a:xfrm>
          <a:custGeom>
            <a:avLst/>
            <a:gdLst/>
            <a:ahLst/>
            <a:cxnLst/>
            <a:rect l="l" t="t" r="r" b="b"/>
            <a:pathLst>
              <a:path w="7178675" h="792480">
                <a:moveTo>
                  <a:pt x="7046163" y="0"/>
                </a:moveTo>
                <a:lnTo>
                  <a:pt x="132016" y="0"/>
                </a:lnTo>
                <a:lnTo>
                  <a:pt x="90289" y="6730"/>
                </a:lnTo>
                <a:lnTo>
                  <a:pt x="54049" y="25471"/>
                </a:lnTo>
                <a:lnTo>
                  <a:pt x="25471" y="54049"/>
                </a:lnTo>
                <a:lnTo>
                  <a:pt x="6730" y="90289"/>
                </a:lnTo>
                <a:lnTo>
                  <a:pt x="0" y="132016"/>
                </a:lnTo>
                <a:lnTo>
                  <a:pt x="0" y="660069"/>
                </a:lnTo>
                <a:lnTo>
                  <a:pt x="6730" y="701797"/>
                </a:lnTo>
                <a:lnTo>
                  <a:pt x="25471" y="738037"/>
                </a:lnTo>
                <a:lnTo>
                  <a:pt x="54049" y="766614"/>
                </a:lnTo>
                <a:lnTo>
                  <a:pt x="90289" y="785356"/>
                </a:lnTo>
                <a:lnTo>
                  <a:pt x="132016" y="792086"/>
                </a:lnTo>
                <a:lnTo>
                  <a:pt x="7046163" y="792086"/>
                </a:lnTo>
                <a:lnTo>
                  <a:pt x="7087890" y="785356"/>
                </a:lnTo>
                <a:lnTo>
                  <a:pt x="7124130" y="766614"/>
                </a:lnTo>
                <a:lnTo>
                  <a:pt x="7152708" y="738037"/>
                </a:lnTo>
                <a:lnTo>
                  <a:pt x="7171449" y="701797"/>
                </a:lnTo>
                <a:lnTo>
                  <a:pt x="7178179" y="660069"/>
                </a:lnTo>
                <a:lnTo>
                  <a:pt x="7178179" y="132016"/>
                </a:lnTo>
                <a:lnTo>
                  <a:pt x="7171449" y="90289"/>
                </a:lnTo>
                <a:lnTo>
                  <a:pt x="7152708" y="54049"/>
                </a:lnTo>
                <a:lnTo>
                  <a:pt x="7124130" y="25471"/>
                </a:lnTo>
                <a:lnTo>
                  <a:pt x="7087890" y="6730"/>
                </a:lnTo>
                <a:lnTo>
                  <a:pt x="7046163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82912" y="149296"/>
            <a:ext cx="7178675" cy="792480"/>
          </a:xfrm>
          <a:custGeom>
            <a:avLst/>
            <a:gdLst/>
            <a:ahLst/>
            <a:cxnLst/>
            <a:rect l="l" t="t" r="r" b="b"/>
            <a:pathLst>
              <a:path w="7178675" h="792480">
                <a:moveTo>
                  <a:pt x="0" y="132016"/>
                </a:moveTo>
                <a:lnTo>
                  <a:pt x="6730" y="90289"/>
                </a:lnTo>
                <a:lnTo>
                  <a:pt x="25471" y="54049"/>
                </a:lnTo>
                <a:lnTo>
                  <a:pt x="54049" y="25471"/>
                </a:lnTo>
                <a:lnTo>
                  <a:pt x="90289" y="6730"/>
                </a:lnTo>
                <a:lnTo>
                  <a:pt x="132016" y="0"/>
                </a:lnTo>
                <a:lnTo>
                  <a:pt x="7046163" y="0"/>
                </a:lnTo>
                <a:lnTo>
                  <a:pt x="7087890" y="6730"/>
                </a:lnTo>
                <a:lnTo>
                  <a:pt x="7124130" y="25471"/>
                </a:lnTo>
                <a:lnTo>
                  <a:pt x="7152708" y="54049"/>
                </a:lnTo>
                <a:lnTo>
                  <a:pt x="7171449" y="90289"/>
                </a:lnTo>
                <a:lnTo>
                  <a:pt x="7178179" y="132016"/>
                </a:lnTo>
                <a:lnTo>
                  <a:pt x="7178179" y="660069"/>
                </a:lnTo>
                <a:lnTo>
                  <a:pt x="7171449" y="701797"/>
                </a:lnTo>
                <a:lnTo>
                  <a:pt x="7152708" y="738037"/>
                </a:lnTo>
                <a:lnTo>
                  <a:pt x="7124130" y="766614"/>
                </a:lnTo>
                <a:lnTo>
                  <a:pt x="7087890" y="785356"/>
                </a:lnTo>
                <a:lnTo>
                  <a:pt x="7046163" y="792086"/>
                </a:lnTo>
                <a:lnTo>
                  <a:pt x="132016" y="792086"/>
                </a:lnTo>
                <a:lnTo>
                  <a:pt x="90289" y="785356"/>
                </a:lnTo>
                <a:lnTo>
                  <a:pt x="54049" y="766614"/>
                </a:lnTo>
                <a:lnTo>
                  <a:pt x="25471" y="738037"/>
                </a:lnTo>
                <a:lnTo>
                  <a:pt x="6730" y="701797"/>
                </a:lnTo>
                <a:lnTo>
                  <a:pt x="0" y="660069"/>
                </a:lnTo>
                <a:lnTo>
                  <a:pt x="0" y="132016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2503960" y="331472"/>
            <a:ext cx="393700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500" b="1" spc="-5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ДОХОДЫ БЮДЖЕТА</a:t>
            </a:r>
            <a:endParaRPr sz="25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171999" y="0"/>
            <a:ext cx="971999" cy="9719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14287" y="2847771"/>
            <a:ext cx="2700655" cy="3426460"/>
          </a:xfrm>
          <a:custGeom>
            <a:avLst/>
            <a:gdLst/>
            <a:ahLst/>
            <a:cxnLst/>
            <a:rect l="l" t="t" r="r" b="b"/>
            <a:pathLst>
              <a:path w="2700655" h="3426460">
                <a:moveTo>
                  <a:pt x="0" y="3425977"/>
                </a:moveTo>
                <a:lnTo>
                  <a:pt x="2700566" y="3425977"/>
                </a:lnTo>
                <a:lnTo>
                  <a:pt x="2700566" y="0"/>
                </a:lnTo>
                <a:lnTo>
                  <a:pt x="0" y="0"/>
                </a:lnTo>
                <a:lnTo>
                  <a:pt x="0" y="3425977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14287" y="2673743"/>
            <a:ext cx="2700655" cy="3600450"/>
          </a:xfrm>
          <a:custGeom>
            <a:avLst/>
            <a:gdLst/>
            <a:ahLst/>
            <a:cxnLst/>
            <a:rect l="l" t="t" r="r" b="b"/>
            <a:pathLst>
              <a:path w="2700655" h="3600450">
                <a:moveTo>
                  <a:pt x="0" y="0"/>
                </a:moveTo>
                <a:lnTo>
                  <a:pt x="2700566" y="0"/>
                </a:lnTo>
                <a:lnTo>
                  <a:pt x="2700566" y="3600005"/>
                </a:lnTo>
                <a:lnTo>
                  <a:pt x="0" y="3600005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553481" y="2974991"/>
            <a:ext cx="1282700" cy="880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53670">
              <a:lnSpc>
                <a:spcPct val="100000"/>
              </a:lnSpc>
              <a:spcBef>
                <a:spcPts val="100"/>
              </a:spcBef>
              <a:tabLst>
                <a:tab pos="676910" algn="l"/>
              </a:tabLst>
            </a:pPr>
            <a:r>
              <a:rPr sz="1400" spc="-40" dirty="0">
                <a:latin typeface="Arial"/>
                <a:cs typeface="Arial"/>
              </a:rPr>
              <a:t>о</a:t>
            </a:r>
            <a:r>
              <a:rPr sz="1400" dirty="0">
                <a:latin typeface="Arial"/>
                <a:cs typeface="Arial"/>
              </a:rPr>
              <a:t>т	</a:t>
            </a:r>
            <a:r>
              <a:rPr sz="1400" spc="-20" dirty="0">
                <a:latin typeface="Arial"/>
                <a:cs typeface="Arial"/>
              </a:rPr>
              <a:t>у</a:t>
            </a:r>
            <a:r>
              <a:rPr sz="1400" spc="-5" dirty="0">
                <a:latin typeface="Arial"/>
                <a:cs typeface="Arial"/>
              </a:rPr>
              <a:t>пл</a:t>
            </a:r>
            <a:r>
              <a:rPr sz="1400" spc="-40" dirty="0">
                <a:latin typeface="Arial"/>
                <a:cs typeface="Arial"/>
              </a:rPr>
              <a:t>а</a:t>
            </a:r>
            <a:r>
              <a:rPr sz="1400" dirty="0">
                <a:latin typeface="Arial"/>
                <a:cs typeface="Arial"/>
              </a:rPr>
              <a:t>ты  </a:t>
            </a:r>
            <a:r>
              <a:rPr sz="1400" spc="-35" dirty="0">
                <a:latin typeface="Arial"/>
                <a:cs typeface="Arial"/>
              </a:rPr>
              <a:t>у</a:t>
            </a:r>
            <a:r>
              <a:rPr sz="1400" spc="-10" dirty="0">
                <a:latin typeface="Arial"/>
                <a:cs typeface="Arial"/>
              </a:rPr>
              <a:t>с</a:t>
            </a:r>
            <a:r>
              <a:rPr sz="1400" spc="-20" dirty="0">
                <a:latin typeface="Arial"/>
                <a:cs typeface="Arial"/>
              </a:rPr>
              <a:t>т</a:t>
            </a:r>
            <a:r>
              <a:rPr sz="1400" spc="-5" dirty="0">
                <a:latin typeface="Arial"/>
                <a:cs typeface="Arial"/>
              </a:rPr>
              <a:t>а</a:t>
            </a:r>
            <a:r>
              <a:rPr sz="1400" dirty="0">
                <a:latin typeface="Arial"/>
                <a:cs typeface="Arial"/>
              </a:rPr>
              <a:t>н</a:t>
            </a:r>
            <a:r>
              <a:rPr sz="1400" spc="-5" dirty="0">
                <a:latin typeface="Arial"/>
                <a:cs typeface="Arial"/>
              </a:rPr>
              <a:t>о</a:t>
            </a:r>
            <a:r>
              <a:rPr sz="1400" spc="-40" dirty="0">
                <a:latin typeface="Arial"/>
                <a:cs typeface="Arial"/>
              </a:rPr>
              <a:t>в</a:t>
            </a:r>
            <a:r>
              <a:rPr sz="1400" spc="-5" dirty="0">
                <a:latin typeface="Arial"/>
                <a:cs typeface="Arial"/>
              </a:rPr>
              <a:t>л</a:t>
            </a:r>
            <a:r>
              <a:rPr sz="1400" spc="-15" dirty="0">
                <a:latin typeface="Arial"/>
                <a:cs typeface="Arial"/>
              </a:rPr>
              <a:t>е</a:t>
            </a:r>
            <a:r>
              <a:rPr sz="1400" dirty="0">
                <a:latin typeface="Arial"/>
                <a:cs typeface="Arial"/>
              </a:rPr>
              <a:t>нн</a:t>
            </a:r>
            <a:r>
              <a:rPr sz="1400" spc="-5" dirty="0">
                <a:latin typeface="Arial"/>
                <a:cs typeface="Arial"/>
              </a:rPr>
              <a:t>ых</a:t>
            </a:r>
            <a:endParaRPr sz="1400">
              <a:latin typeface="Arial"/>
              <a:cs typeface="Arial"/>
            </a:endParaRPr>
          </a:p>
          <a:p>
            <a:pPr marL="289560" marR="5080" indent="211454">
              <a:lnSpc>
                <a:spcPct val="100000"/>
              </a:lnSpc>
            </a:pPr>
            <a:r>
              <a:rPr sz="1400" spc="0" dirty="0">
                <a:latin typeface="Arial"/>
                <a:cs typeface="Arial"/>
              </a:rPr>
              <a:t>к</a:t>
            </a:r>
            <a:r>
              <a:rPr sz="1400" spc="-40" dirty="0">
                <a:latin typeface="Arial"/>
                <a:cs typeface="Arial"/>
              </a:rPr>
              <a:t>о</a:t>
            </a:r>
            <a:r>
              <a:rPr sz="1400" spc="-5" dirty="0">
                <a:latin typeface="Arial"/>
                <a:cs typeface="Arial"/>
              </a:rPr>
              <a:t>де</a:t>
            </a:r>
            <a:r>
              <a:rPr sz="1400" spc="0" dirty="0">
                <a:latin typeface="Arial"/>
                <a:cs typeface="Arial"/>
              </a:rPr>
              <a:t>к</a:t>
            </a:r>
            <a:r>
              <a:rPr sz="1400" spc="10" dirty="0">
                <a:latin typeface="Arial"/>
                <a:cs typeface="Arial"/>
              </a:rPr>
              <a:t>с</a:t>
            </a:r>
            <a:r>
              <a:rPr sz="1400" spc="-15" dirty="0">
                <a:latin typeface="Arial"/>
                <a:cs typeface="Arial"/>
              </a:rPr>
              <a:t>о</a:t>
            </a:r>
            <a:r>
              <a:rPr sz="1400" dirty="0">
                <a:latin typeface="Arial"/>
                <a:cs typeface="Arial"/>
              </a:rPr>
              <a:t>м  Ф</a:t>
            </a:r>
            <a:r>
              <a:rPr sz="1400" spc="-40" dirty="0">
                <a:latin typeface="Arial"/>
                <a:cs typeface="Arial"/>
              </a:rPr>
              <a:t>е</a:t>
            </a:r>
            <a:r>
              <a:rPr sz="1400" spc="-5" dirty="0">
                <a:latin typeface="Arial"/>
                <a:cs typeface="Arial"/>
              </a:rPr>
              <a:t>д</a:t>
            </a:r>
            <a:r>
              <a:rPr sz="1400" spc="-15" dirty="0">
                <a:latin typeface="Arial"/>
                <a:cs typeface="Arial"/>
              </a:rPr>
              <a:t>е</a:t>
            </a:r>
            <a:r>
              <a:rPr sz="1400" spc="-5" dirty="0">
                <a:latin typeface="Arial"/>
                <a:cs typeface="Arial"/>
              </a:rPr>
              <a:t>рации</a:t>
            </a:r>
            <a:r>
              <a:rPr sz="1400" dirty="0">
                <a:latin typeface="Arial"/>
                <a:cs typeface="Arial"/>
              </a:rPr>
              <a:t>,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93022" y="2974991"/>
            <a:ext cx="1106805" cy="1093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"/>
                <a:cs typeface="Arial"/>
              </a:rPr>
              <a:t>По</a:t>
            </a:r>
            <a:r>
              <a:rPr sz="1400" spc="0" dirty="0">
                <a:latin typeface="Arial"/>
                <a:cs typeface="Arial"/>
              </a:rPr>
              <a:t>с</a:t>
            </a:r>
            <a:r>
              <a:rPr sz="1400" spc="10" dirty="0">
                <a:latin typeface="Arial"/>
                <a:cs typeface="Arial"/>
              </a:rPr>
              <a:t>т</a:t>
            </a:r>
            <a:r>
              <a:rPr sz="1400" spc="-20" dirty="0">
                <a:latin typeface="Arial"/>
                <a:cs typeface="Arial"/>
              </a:rPr>
              <a:t>у</a:t>
            </a:r>
            <a:r>
              <a:rPr sz="1400" spc="-5" dirty="0">
                <a:latin typeface="Arial"/>
                <a:cs typeface="Arial"/>
              </a:rPr>
              <a:t>пле</a:t>
            </a:r>
            <a:r>
              <a:rPr sz="1400" dirty="0">
                <a:latin typeface="Arial"/>
                <a:cs typeface="Arial"/>
              </a:rPr>
              <a:t>н</a:t>
            </a:r>
            <a:r>
              <a:rPr sz="1400" spc="-5" dirty="0">
                <a:latin typeface="Arial"/>
                <a:cs typeface="Arial"/>
              </a:rPr>
              <a:t>и</a:t>
            </a:r>
            <a:r>
              <a:rPr sz="1400" dirty="0">
                <a:latin typeface="Arial"/>
                <a:cs typeface="Arial"/>
              </a:rPr>
              <a:t>я  </a:t>
            </a:r>
            <a:r>
              <a:rPr sz="1400" spc="-10" dirty="0">
                <a:latin typeface="Arial"/>
                <a:cs typeface="Arial"/>
              </a:rPr>
              <a:t>налогов,  Налоговым  Российской  </a:t>
            </a:r>
            <a:r>
              <a:rPr sz="1400" spc="-5" dirty="0">
                <a:latin typeface="Arial"/>
                <a:cs typeface="Arial"/>
              </a:rPr>
              <a:t>например: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93022" y="4041790"/>
            <a:ext cx="2420620" cy="25981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marR="850265" indent="-172085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185420" algn="l"/>
              </a:tabLst>
            </a:pPr>
            <a:r>
              <a:rPr sz="1400" dirty="0">
                <a:latin typeface="Arial"/>
                <a:cs typeface="Arial"/>
              </a:rPr>
              <a:t>налог на</a:t>
            </a:r>
            <a:r>
              <a:rPr sz="1400" spc="-11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доходы  </a:t>
            </a:r>
            <a:r>
              <a:rPr sz="1400" spc="-5" dirty="0">
                <a:latin typeface="Arial"/>
                <a:cs typeface="Arial"/>
              </a:rPr>
              <a:t>физических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лиц;</a:t>
            </a:r>
            <a:endParaRPr sz="1400" dirty="0">
              <a:latin typeface="Arial"/>
              <a:cs typeface="Arial"/>
            </a:endParaRPr>
          </a:p>
          <a:p>
            <a:pPr marL="184785" marR="549910" indent="-172085">
              <a:lnSpc>
                <a:spcPct val="100000"/>
              </a:lnSpc>
              <a:spcBef>
                <a:spcPts val="5"/>
              </a:spcBef>
              <a:buFont typeface="Wingdings"/>
              <a:buChar char=""/>
              <a:tabLst>
                <a:tab pos="185420" algn="l"/>
              </a:tabLst>
            </a:pPr>
            <a:r>
              <a:rPr sz="1400" dirty="0" err="1" smtClean="0">
                <a:latin typeface="Arial"/>
                <a:cs typeface="Arial"/>
              </a:rPr>
              <a:t>налог</a:t>
            </a:r>
            <a:r>
              <a:rPr sz="1400" dirty="0" smtClean="0">
                <a:latin typeface="Arial"/>
                <a:cs typeface="Arial"/>
              </a:rPr>
              <a:t> </a:t>
            </a:r>
            <a:r>
              <a:rPr lang="ru-RU" sz="1400" dirty="0" smtClean="0">
                <a:latin typeface="Arial"/>
                <a:cs typeface="Arial"/>
              </a:rPr>
              <a:t>, взимаемый в связи с применением упрощённой системы налогообложения</a:t>
            </a:r>
            <a:r>
              <a:rPr sz="1400" spc="-5" dirty="0" smtClean="0">
                <a:latin typeface="Arial"/>
                <a:cs typeface="Arial"/>
              </a:rPr>
              <a:t>;</a:t>
            </a:r>
            <a:endParaRPr sz="1400" dirty="0">
              <a:latin typeface="Arial"/>
              <a:cs typeface="Arial"/>
            </a:endParaRPr>
          </a:p>
          <a:p>
            <a:pPr marL="184785" indent="-172085">
              <a:lnSpc>
                <a:spcPct val="100000"/>
              </a:lnSpc>
              <a:buFont typeface="Wingdings"/>
              <a:buChar char=""/>
              <a:tabLst>
                <a:tab pos="185420" algn="l"/>
              </a:tabLst>
            </a:pPr>
            <a:r>
              <a:rPr lang="ru-RU" sz="1400" dirty="0" smtClean="0">
                <a:latin typeface="Arial"/>
                <a:cs typeface="Arial"/>
              </a:rPr>
              <a:t>Н</a:t>
            </a:r>
            <a:r>
              <a:rPr sz="1400" dirty="0" err="1" smtClean="0">
                <a:latin typeface="Arial"/>
                <a:cs typeface="Arial"/>
              </a:rPr>
              <a:t>алог</a:t>
            </a:r>
            <a:r>
              <a:rPr lang="ru-RU" sz="1400" dirty="0" smtClean="0">
                <a:latin typeface="Arial"/>
                <a:cs typeface="Arial"/>
              </a:rPr>
              <a:t> на имущество физических лиц</a:t>
            </a:r>
            <a:r>
              <a:rPr sz="1400" dirty="0" smtClean="0">
                <a:latin typeface="Arial"/>
                <a:cs typeface="Arial"/>
              </a:rPr>
              <a:t>;</a:t>
            </a:r>
            <a:endParaRPr sz="1400" dirty="0">
              <a:latin typeface="Arial"/>
              <a:cs typeface="Arial"/>
            </a:endParaRPr>
          </a:p>
          <a:p>
            <a:pPr marL="184785" indent="-172085">
              <a:lnSpc>
                <a:spcPct val="100000"/>
              </a:lnSpc>
              <a:buFont typeface="Wingdings"/>
              <a:buChar char=""/>
              <a:tabLst>
                <a:tab pos="185420" algn="l"/>
              </a:tabLst>
            </a:pPr>
            <a:r>
              <a:rPr lang="ru-RU" sz="1400" dirty="0" smtClean="0">
                <a:latin typeface="Arial"/>
                <a:cs typeface="Arial"/>
              </a:rPr>
              <a:t>Земельный налог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185420" algn="l"/>
              </a:tabLst>
            </a:pPr>
            <a:endParaRPr sz="1400" dirty="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060001" y="2863405"/>
            <a:ext cx="3024505" cy="2708434"/>
          </a:xfrm>
          <a:prstGeom prst="rect">
            <a:avLst/>
          </a:prstGeom>
          <a:solidFill>
            <a:schemeClr val="bg2"/>
          </a:solidFill>
          <a:ln w="25400">
            <a:solidFill>
              <a:srgbClr val="6F6FBC"/>
            </a:solidFill>
          </a:ln>
        </p:spPr>
        <p:txBody>
          <a:bodyPr vert="horz" wrap="square" lIns="0" tIns="124460" rIns="0" bIns="0" rtlCol="0">
            <a:spAutoFit/>
          </a:bodyPr>
          <a:lstStyle/>
          <a:p>
            <a:pPr marL="90805" marR="83185">
              <a:lnSpc>
                <a:spcPct val="100000"/>
              </a:lnSpc>
              <a:spcBef>
                <a:spcPts val="980"/>
              </a:spcBef>
              <a:tabLst>
                <a:tab pos="1322705" algn="l"/>
                <a:tab pos="1406525" algn="l"/>
                <a:tab pos="1647189" algn="l"/>
                <a:tab pos="1978025" algn="l"/>
                <a:tab pos="2390775" algn="l"/>
              </a:tabLst>
            </a:pPr>
            <a:r>
              <a:rPr sz="1400" spc="-5" dirty="0">
                <a:latin typeface="Arial"/>
                <a:cs typeface="Arial"/>
              </a:rPr>
              <a:t>По</a:t>
            </a:r>
            <a:r>
              <a:rPr sz="1400" spc="0" dirty="0">
                <a:latin typeface="Arial"/>
                <a:cs typeface="Arial"/>
              </a:rPr>
              <a:t>с</a:t>
            </a:r>
            <a:r>
              <a:rPr sz="1400" spc="10" dirty="0">
                <a:latin typeface="Arial"/>
                <a:cs typeface="Arial"/>
              </a:rPr>
              <a:t>т</a:t>
            </a:r>
            <a:r>
              <a:rPr sz="1400" spc="-20" dirty="0">
                <a:latin typeface="Arial"/>
                <a:cs typeface="Arial"/>
              </a:rPr>
              <a:t>у</a:t>
            </a:r>
            <a:r>
              <a:rPr sz="1400" spc="-5" dirty="0">
                <a:latin typeface="Arial"/>
                <a:cs typeface="Arial"/>
              </a:rPr>
              <a:t>пле</a:t>
            </a:r>
            <a:r>
              <a:rPr sz="1400" dirty="0">
                <a:latin typeface="Arial"/>
                <a:cs typeface="Arial"/>
              </a:rPr>
              <a:t>н</a:t>
            </a:r>
            <a:r>
              <a:rPr sz="1400" spc="-5" dirty="0">
                <a:latin typeface="Arial"/>
                <a:cs typeface="Arial"/>
              </a:rPr>
              <a:t>и</a:t>
            </a:r>
            <a:r>
              <a:rPr sz="1400" dirty="0">
                <a:latin typeface="Arial"/>
                <a:cs typeface="Arial"/>
              </a:rPr>
              <a:t>я	</a:t>
            </a:r>
            <a:r>
              <a:rPr sz="1400" spc="-40" dirty="0">
                <a:latin typeface="Arial"/>
                <a:cs typeface="Arial"/>
              </a:rPr>
              <a:t>о</a:t>
            </a:r>
            <a:r>
              <a:rPr sz="1400" dirty="0">
                <a:latin typeface="Arial"/>
                <a:cs typeface="Arial"/>
              </a:rPr>
              <a:t>т	</a:t>
            </a:r>
            <a:r>
              <a:rPr sz="1400" spc="-10" dirty="0">
                <a:latin typeface="Arial"/>
                <a:cs typeface="Arial"/>
              </a:rPr>
              <a:t>у</a:t>
            </a:r>
            <a:r>
              <a:rPr sz="1400" spc="-5" dirty="0">
                <a:latin typeface="Arial"/>
                <a:cs typeface="Arial"/>
              </a:rPr>
              <a:t>пл</a:t>
            </a:r>
            <a:r>
              <a:rPr sz="1400" spc="-40" dirty="0">
                <a:latin typeface="Arial"/>
                <a:cs typeface="Arial"/>
              </a:rPr>
              <a:t>а</a:t>
            </a:r>
            <a:r>
              <a:rPr sz="1400" dirty="0">
                <a:latin typeface="Arial"/>
                <a:cs typeface="Arial"/>
              </a:rPr>
              <a:t>ты	</a:t>
            </a:r>
            <a:r>
              <a:rPr sz="1400" spc="-20" dirty="0">
                <a:latin typeface="Arial"/>
                <a:cs typeface="Arial"/>
              </a:rPr>
              <a:t>д</a:t>
            </a:r>
            <a:r>
              <a:rPr sz="1400" spc="-15" dirty="0">
                <a:latin typeface="Arial"/>
                <a:cs typeface="Arial"/>
              </a:rPr>
              <a:t>р</a:t>
            </a:r>
            <a:r>
              <a:rPr sz="1400" spc="-20" dirty="0">
                <a:latin typeface="Arial"/>
                <a:cs typeface="Arial"/>
              </a:rPr>
              <a:t>у</a:t>
            </a:r>
            <a:r>
              <a:rPr sz="1400" dirty="0">
                <a:latin typeface="Arial"/>
                <a:cs typeface="Arial"/>
              </a:rPr>
              <a:t>г</a:t>
            </a:r>
            <a:r>
              <a:rPr sz="1400" spc="0" dirty="0">
                <a:latin typeface="Arial"/>
                <a:cs typeface="Arial"/>
              </a:rPr>
              <a:t>и</a:t>
            </a:r>
            <a:r>
              <a:rPr sz="1400" dirty="0">
                <a:latin typeface="Arial"/>
                <a:cs typeface="Arial"/>
              </a:rPr>
              <a:t>х  </a:t>
            </a:r>
            <a:r>
              <a:rPr sz="1400" spc="-5" dirty="0">
                <a:latin typeface="Arial"/>
                <a:cs typeface="Arial"/>
              </a:rPr>
              <a:t>пошлин </a:t>
            </a:r>
            <a:r>
              <a:rPr sz="1400" dirty="0">
                <a:latin typeface="Arial"/>
                <a:cs typeface="Arial"/>
              </a:rPr>
              <a:t>и </a:t>
            </a:r>
            <a:r>
              <a:rPr sz="1400" spc="-5" dirty="0">
                <a:latin typeface="Arial"/>
                <a:cs typeface="Arial"/>
              </a:rPr>
              <a:t>сборов, </a:t>
            </a:r>
            <a:r>
              <a:rPr sz="1400" spc="-10" dirty="0">
                <a:latin typeface="Arial"/>
                <a:cs typeface="Arial"/>
              </a:rPr>
              <a:t>установленных  </a:t>
            </a:r>
            <a:r>
              <a:rPr sz="1400" dirty="0">
                <a:latin typeface="Arial"/>
                <a:cs typeface="Arial"/>
              </a:rPr>
              <a:t>з</a:t>
            </a:r>
            <a:r>
              <a:rPr sz="1400" spc="-5" dirty="0">
                <a:latin typeface="Arial"/>
                <a:cs typeface="Arial"/>
              </a:rPr>
              <a:t>а</a:t>
            </a:r>
            <a:r>
              <a:rPr sz="1400" spc="0" dirty="0">
                <a:latin typeface="Arial"/>
                <a:cs typeface="Arial"/>
              </a:rPr>
              <a:t>к</a:t>
            </a:r>
            <a:r>
              <a:rPr sz="1400" spc="-15" dirty="0">
                <a:latin typeface="Arial"/>
                <a:cs typeface="Arial"/>
              </a:rPr>
              <a:t>о</a:t>
            </a:r>
            <a:r>
              <a:rPr sz="1400" dirty="0">
                <a:latin typeface="Arial"/>
                <a:cs typeface="Arial"/>
              </a:rPr>
              <a:t>н</a:t>
            </a:r>
            <a:r>
              <a:rPr sz="1400" spc="-40" dirty="0">
                <a:latin typeface="Arial"/>
                <a:cs typeface="Arial"/>
              </a:rPr>
              <a:t>о</a:t>
            </a:r>
            <a:r>
              <a:rPr sz="1400" spc="-5" dirty="0">
                <a:latin typeface="Arial"/>
                <a:cs typeface="Arial"/>
              </a:rPr>
              <a:t>д</a:t>
            </a:r>
            <a:r>
              <a:rPr sz="1400" spc="-50" dirty="0">
                <a:latin typeface="Arial"/>
                <a:cs typeface="Arial"/>
              </a:rPr>
              <a:t>а</a:t>
            </a:r>
            <a:r>
              <a:rPr sz="1400" spc="-20" dirty="0">
                <a:latin typeface="Arial"/>
                <a:cs typeface="Arial"/>
              </a:rPr>
              <a:t>т</a:t>
            </a:r>
            <a:r>
              <a:rPr sz="1400" spc="-50" dirty="0">
                <a:latin typeface="Arial"/>
                <a:cs typeface="Arial"/>
              </a:rPr>
              <a:t>е</a:t>
            </a:r>
            <a:r>
              <a:rPr sz="1400" spc="-5" dirty="0">
                <a:latin typeface="Arial"/>
                <a:cs typeface="Arial"/>
              </a:rPr>
              <a:t>л</a:t>
            </a:r>
            <a:r>
              <a:rPr sz="1400" spc="-15" dirty="0">
                <a:latin typeface="Arial"/>
                <a:cs typeface="Arial"/>
              </a:rPr>
              <a:t>ь</a:t>
            </a:r>
            <a:r>
              <a:rPr sz="1400" spc="-10" dirty="0">
                <a:latin typeface="Arial"/>
                <a:cs typeface="Arial"/>
              </a:rPr>
              <a:t>с</a:t>
            </a:r>
            <a:r>
              <a:rPr sz="1400" dirty="0">
                <a:latin typeface="Arial"/>
                <a:cs typeface="Arial"/>
              </a:rPr>
              <a:t>т</a:t>
            </a:r>
            <a:r>
              <a:rPr sz="1400" spc="-15" dirty="0">
                <a:latin typeface="Arial"/>
                <a:cs typeface="Arial"/>
              </a:rPr>
              <a:t>во</a:t>
            </a:r>
            <a:r>
              <a:rPr sz="1400" dirty="0">
                <a:latin typeface="Arial"/>
                <a:cs typeface="Arial"/>
              </a:rPr>
              <a:t>м	</a:t>
            </a:r>
            <a:r>
              <a:rPr sz="1400" spc="-65" dirty="0">
                <a:latin typeface="Arial"/>
                <a:cs typeface="Arial"/>
              </a:rPr>
              <a:t>Р</a:t>
            </a:r>
            <a:r>
              <a:rPr sz="1400" spc="-15" dirty="0">
                <a:latin typeface="Arial"/>
                <a:cs typeface="Arial"/>
              </a:rPr>
              <a:t>о</a:t>
            </a:r>
            <a:r>
              <a:rPr sz="1400" spc="0" dirty="0">
                <a:latin typeface="Arial"/>
                <a:cs typeface="Arial"/>
              </a:rPr>
              <a:t>сс</a:t>
            </a:r>
            <a:r>
              <a:rPr sz="1400" spc="-5" dirty="0">
                <a:latin typeface="Arial"/>
                <a:cs typeface="Arial"/>
              </a:rPr>
              <a:t>ий</a:t>
            </a:r>
            <a:r>
              <a:rPr sz="1400" spc="0" dirty="0">
                <a:latin typeface="Arial"/>
                <a:cs typeface="Arial"/>
              </a:rPr>
              <a:t>ск</a:t>
            </a:r>
            <a:r>
              <a:rPr sz="1400" spc="-5" dirty="0">
                <a:latin typeface="Arial"/>
                <a:cs typeface="Arial"/>
              </a:rPr>
              <a:t>о</a:t>
            </a:r>
            <a:r>
              <a:rPr sz="1400" dirty="0">
                <a:latin typeface="Arial"/>
                <a:cs typeface="Arial"/>
              </a:rPr>
              <a:t>й  </a:t>
            </a:r>
            <a:r>
              <a:rPr sz="1400" spc="-10" dirty="0">
                <a:latin typeface="Arial"/>
                <a:cs typeface="Arial"/>
              </a:rPr>
              <a:t>Федерации, </a:t>
            </a:r>
            <a:r>
              <a:rPr sz="1400" dirty="0">
                <a:latin typeface="Arial"/>
                <a:cs typeface="Arial"/>
              </a:rPr>
              <a:t>а </a:t>
            </a:r>
            <a:r>
              <a:rPr sz="1400" spc="-10" dirty="0">
                <a:latin typeface="Arial"/>
                <a:cs typeface="Arial"/>
              </a:rPr>
              <a:t>также </a:t>
            </a:r>
            <a:r>
              <a:rPr sz="1400" spc="-5" dirty="0">
                <a:latin typeface="Arial"/>
                <a:cs typeface="Arial"/>
              </a:rPr>
              <a:t>штрафов </a:t>
            </a:r>
            <a:r>
              <a:rPr sz="1400" spc="-10" dirty="0">
                <a:latin typeface="Arial"/>
                <a:cs typeface="Arial"/>
              </a:rPr>
              <a:t>за  </a:t>
            </a:r>
            <a:r>
              <a:rPr sz="1400" dirty="0">
                <a:latin typeface="Arial"/>
                <a:cs typeface="Arial"/>
              </a:rPr>
              <a:t>н</a:t>
            </a:r>
            <a:r>
              <a:rPr sz="1400" spc="-15" dirty="0">
                <a:latin typeface="Arial"/>
                <a:cs typeface="Arial"/>
              </a:rPr>
              <a:t>ар</a:t>
            </a:r>
            <a:r>
              <a:rPr sz="1400" spc="-20" dirty="0">
                <a:latin typeface="Arial"/>
                <a:cs typeface="Arial"/>
              </a:rPr>
              <a:t>у</a:t>
            </a:r>
            <a:r>
              <a:rPr sz="1400" dirty="0">
                <a:latin typeface="Arial"/>
                <a:cs typeface="Arial"/>
              </a:rPr>
              <a:t>ш</a:t>
            </a:r>
            <a:r>
              <a:rPr sz="1400" spc="-5" dirty="0">
                <a:latin typeface="Arial"/>
                <a:cs typeface="Arial"/>
              </a:rPr>
              <a:t>е</a:t>
            </a:r>
            <a:r>
              <a:rPr sz="1400" dirty="0">
                <a:latin typeface="Arial"/>
                <a:cs typeface="Arial"/>
              </a:rPr>
              <a:t>н</a:t>
            </a:r>
            <a:r>
              <a:rPr sz="1400" spc="-5" dirty="0">
                <a:latin typeface="Arial"/>
                <a:cs typeface="Arial"/>
              </a:rPr>
              <a:t>и</a:t>
            </a:r>
            <a:r>
              <a:rPr sz="1400" dirty="0">
                <a:latin typeface="Arial"/>
                <a:cs typeface="Arial"/>
              </a:rPr>
              <a:t>е		</a:t>
            </a:r>
            <a:r>
              <a:rPr sz="1400" spc="-10" dirty="0">
                <a:latin typeface="Arial"/>
                <a:cs typeface="Arial"/>
              </a:rPr>
              <a:t>з</a:t>
            </a:r>
            <a:r>
              <a:rPr sz="1400" spc="-15" dirty="0">
                <a:latin typeface="Arial"/>
                <a:cs typeface="Arial"/>
              </a:rPr>
              <a:t>а</a:t>
            </a:r>
            <a:r>
              <a:rPr sz="1400" spc="0" dirty="0">
                <a:latin typeface="Arial"/>
                <a:cs typeface="Arial"/>
              </a:rPr>
              <a:t>к</a:t>
            </a:r>
            <a:r>
              <a:rPr sz="1400" spc="-5" dirty="0">
                <a:latin typeface="Arial"/>
                <a:cs typeface="Arial"/>
              </a:rPr>
              <a:t>о</a:t>
            </a:r>
            <a:r>
              <a:rPr sz="1400" dirty="0">
                <a:latin typeface="Arial"/>
                <a:cs typeface="Arial"/>
              </a:rPr>
              <a:t>н</a:t>
            </a:r>
            <a:r>
              <a:rPr sz="1400" spc="-40" dirty="0">
                <a:latin typeface="Arial"/>
                <a:cs typeface="Arial"/>
              </a:rPr>
              <a:t>о</a:t>
            </a:r>
            <a:r>
              <a:rPr sz="1400" spc="-5" dirty="0">
                <a:latin typeface="Arial"/>
                <a:cs typeface="Arial"/>
              </a:rPr>
              <a:t>д</a:t>
            </a:r>
            <a:r>
              <a:rPr sz="1400" spc="-50" dirty="0">
                <a:latin typeface="Arial"/>
                <a:cs typeface="Arial"/>
              </a:rPr>
              <a:t>а</a:t>
            </a:r>
            <a:r>
              <a:rPr sz="1400" spc="-10" dirty="0">
                <a:latin typeface="Arial"/>
                <a:cs typeface="Arial"/>
              </a:rPr>
              <a:t>т</a:t>
            </a:r>
            <a:r>
              <a:rPr sz="1400" spc="-65" dirty="0">
                <a:latin typeface="Arial"/>
                <a:cs typeface="Arial"/>
              </a:rPr>
              <a:t>е</a:t>
            </a:r>
            <a:r>
              <a:rPr sz="1400" spc="-5" dirty="0">
                <a:latin typeface="Arial"/>
                <a:cs typeface="Arial"/>
              </a:rPr>
              <a:t>л</a:t>
            </a:r>
            <a:r>
              <a:rPr sz="1400" spc="-15" dirty="0">
                <a:latin typeface="Arial"/>
                <a:cs typeface="Arial"/>
              </a:rPr>
              <a:t>ь</a:t>
            </a:r>
            <a:r>
              <a:rPr sz="1400" spc="-10" dirty="0">
                <a:latin typeface="Arial"/>
                <a:cs typeface="Arial"/>
              </a:rPr>
              <a:t>с</a:t>
            </a:r>
            <a:r>
              <a:rPr sz="1400" spc="0" dirty="0">
                <a:latin typeface="Arial"/>
                <a:cs typeface="Arial"/>
              </a:rPr>
              <a:t>т</a:t>
            </a:r>
            <a:r>
              <a:rPr sz="1400" spc="-15" dirty="0">
                <a:latin typeface="Arial"/>
                <a:cs typeface="Arial"/>
              </a:rPr>
              <a:t>ва,  </a:t>
            </a:r>
            <a:r>
              <a:rPr sz="1400" spc="-5" dirty="0">
                <a:latin typeface="Arial"/>
                <a:cs typeface="Arial"/>
              </a:rPr>
              <a:t>например:</a:t>
            </a:r>
            <a:endParaRPr sz="1400" dirty="0">
              <a:latin typeface="Arial"/>
              <a:cs typeface="Arial"/>
            </a:endParaRPr>
          </a:p>
          <a:p>
            <a:pPr marL="289560" indent="-198120">
              <a:lnSpc>
                <a:spcPts val="1625"/>
              </a:lnSpc>
              <a:buFont typeface="Wingdings"/>
              <a:buChar char=""/>
              <a:tabLst>
                <a:tab pos="279400" algn="l"/>
              </a:tabLst>
            </a:pPr>
            <a:r>
              <a:rPr sz="1400" spc="-15" dirty="0" err="1" smtClean="0">
                <a:latin typeface="Arial"/>
                <a:cs typeface="Arial"/>
              </a:rPr>
              <a:t>доходы</a:t>
            </a:r>
            <a:r>
              <a:rPr sz="1400" spc="-15" dirty="0" smtClean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от </a:t>
            </a:r>
            <a:r>
              <a:rPr sz="1400" dirty="0">
                <a:latin typeface="Arial"/>
                <a:cs typeface="Arial"/>
              </a:rPr>
              <a:t>оказания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платных</a:t>
            </a:r>
            <a:endParaRPr sz="1400" dirty="0">
              <a:latin typeface="Arial"/>
              <a:cs typeface="Arial"/>
            </a:endParaRPr>
          </a:p>
          <a:p>
            <a:pPr marL="289560" marR="371475" indent="-635">
              <a:lnSpc>
                <a:spcPct val="100000"/>
              </a:lnSpc>
            </a:pPr>
            <a:r>
              <a:rPr sz="1400" spc="-10" dirty="0">
                <a:latin typeface="Arial"/>
                <a:cs typeface="Arial"/>
              </a:rPr>
              <a:t>услуг (работ) </a:t>
            </a:r>
            <a:r>
              <a:rPr sz="1400" dirty="0">
                <a:latin typeface="Arial"/>
                <a:cs typeface="Arial"/>
              </a:rPr>
              <a:t>и </a:t>
            </a:r>
            <a:r>
              <a:rPr sz="1400" spc="-5" dirty="0">
                <a:latin typeface="Arial"/>
                <a:cs typeface="Arial"/>
              </a:rPr>
              <a:t>компенсации  </a:t>
            </a:r>
            <a:r>
              <a:rPr sz="1400" spc="-15" dirty="0">
                <a:latin typeface="Arial"/>
                <a:cs typeface="Arial"/>
              </a:rPr>
              <a:t>затрат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государства;</a:t>
            </a:r>
            <a:endParaRPr sz="1400" dirty="0">
              <a:latin typeface="Arial"/>
              <a:cs typeface="Arial"/>
            </a:endParaRPr>
          </a:p>
          <a:p>
            <a:pPr marL="289560" marR="146050" indent="-198120">
              <a:lnSpc>
                <a:spcPts val="1680"/>
              </a:lnSpc>
              <a:spcBef>
                <a:spcPts val="50"/>
              </a:spcBef>
              <a:buFont typeface="Wingdings"/>
              <a:buChar char=""/>
              <a:tabLst>
                <a:tab pos="279400" algn="l"/>
              </a:tabLst>
            </a:pPr>
            <a:r>
              <a:rPr sz="1400" spc="-5" dirty="0">
                <a:latin typeface="Arial"/>
                <a:cs typeface="Arial"/>
              </a:rPr>
              <a:t>штрафы, санкции, </a:t>
            </a:r>
            <a:r>
              <a:rPr sz="1400" spc="-10" dirty="0">
                <a:latin typeface="Arial"/>
                <a:cs typeface="Arial"/>
              </a:rPr>
              <a:t>возмещение  </a:t>
            </a:r>
            <a:r>
              <a:rPr sz="1400" spc="-15" dirty="0">
                <a:latin typeface="Arial"/>
                <a:cs typeface="Arial"/>
              </a:rPr>
              <a:t>ущерба;</a:t>
            </a:r>
            <a:endParaRPr sz="1400" dirty="0">
              <a:latin typeface="Arial"/>
              <a:cs typeface="Arial"/>
            </a:endParaRPr>
          </a:p>
          <a:p>
            <a:pPr marL="289560" indent="-198120">
              <a:lnSpc>
                <a:spcPts val="1625"/>
              </a:lnSpc>
              <a:buFont typeface="Wingdings"/>
              <a:buChar char=""/>
              <a:tabLst>
                <a:tab pos="279400" algn="l"/>
              </a:tabLst>
            </a:pPr>
            <a:r>
              <a:rPr sz="1400" spc="-10" dirty="0">
                <a:latin typeface="Arial"/>
                <a:cs typeface="Arial"/>
              </a:rPr>
              <a:t>другие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215075" y="2865386"/>
            <a:ext cx="2700020" cy="3397885"/>
          </a:xfrm>
          <a:custGeom>
            <a:avLst/>
            <a:gdLst/>
            <a:ahLst/>
            <a:cxnLst/>
            <a:rect l="l" t="t" r="r" b="b"/>
            <a:pathLst>
              <a:path w="2700020" h="3397885">
                <a:moveTo>
                  <a:pt x="0" y="3397478"/>
                </a:moveTo>
                <a:lnTo>
                  <a:pt x="2699994" y="3397478"/>
                </a:lnTo>
                <a:lnTo>
                  <a:pt x="2699994" y="0"/>
                </a:lnTo>
                <a:lnTo>
                  <a:pt x="0" y="0"/>
                </a:lnTo>
                <a:lnTo>
                  <a:pt x="0" y="3397478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215075" y="2662859"/>
            <a:ext cx="2700020" cy="3600450"/>
          </a:xfrm>
          <a:custGeom>
            <a:avLst/>
            <a:gdLst/>
            <a:ahLst/>
            <a:cxnLst/>
            <a:rect l="l" t="t" r="r" b="b"/>
            <a:pathLst>
              <a:path w="2700020" h="3600450">
                <a:moveTo>
                  <a:pt x="0" y="0"/>
                </a:moveTo>
                <a:lnTo>
                  <a:pt x="2699994" y="0"/>
                </a:lnTo>
                <a:lnTo>
                  <a:pt x="2699994" y="3600005"/>
                </a:lnTo>
                <a:lnTo>
                  <a:pt x="0" y="3600005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7746707" y="2964108"/>
            <a:ext cx="108966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534670" algn="l"/>
              </a:tabLst>
            </a:pPr>
            <a:r>
              <a:rPr sz="1400" spc="-20" dirty="0">
                <a:latin typeface="Arial"/>
                <a:cs typeface="Arial"/>
              </a:rPr>
              <a:t>от	</a:t>
            </a:r>
            <a:r>
              <a:rPr sz="1400" spc="-10" dirty="0">
                <a:latin typeface="Arial"/>
                <a:cs typeface="Arial"/>
              </a:rPr>
              <a:t>других</a:t>
            </a:r>
            <a:endParaRPr sz="14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306513" y="2964108"/>
            <a:ext cx="1135380" cy="666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"/>
                <a:cs typeface="Arial"/>
              </a:rPr>
              <a:t>Поступления  </a:t>
            </a:r>
            <a:r>
              <a:rPr sz="1400" spc="-15" dirty="0" err="1">
                <a:latin typeface="Arial"/>
                <a:cs typeface="Arial"/>
              </a:rPr>
              <a:t>бюджетов</a:t>
            </a:r>
            <a:r>
              <a:rPr sz="1400" spc="-15" dirty="0">
                <a:latin typeface="Arial"/>
                <a:cs typeface="Arial"/>
              </a:rPr>
              <a:t>  </a:t>
            </a:r>
            <a:r>
              <a:rPr sz="1400" dirty="0" err="1" smtClean="0">
                <a:latin typeface="Arial"/>
                <a:cs typeface="Arial"/>
              </a:rPr>
              <a:t>т</a:t>
            </a:r>
            <a:r>
              <a:rPr sz="1400" spc="-15" dirty="0" err="1" smtClean="0">
                <a:latin typeface="Arial"/>
                <a:cs typeface="Arial"/>
              </a:rPr>
              <a:t>р</a:t>
            </a:r>
            <a:r>
              <a:rPr sz="1400" spc="-5" dirty="0" err="1" smtClean="0">
                <a:latin typeface="Arial"/>
                <a:cs typeface="Arial"/>
              </a:rPr>
              <a:t>а</a:t>
            </a:r>
            <a:r>
              <a:rPr sz="1400" spc="-10" dirty="0" err="1" smtClean="0">
                <a:latin typeface="Arial"/>
                <a:cs typeface="Arial"/>
              </a:rPr>
              <a:t>н</a:t>
            </a:r>
            <a:r>
              <a:rPr sz="1400" spc="0" dirty="0" err="1" smtClean="0">
                <a:latin typeface="Arial"/>
                <a:cs typeface="Arial"/>
              </a:rPr>
              <a:t>с</a:t>
            </a:r>
            <a:r>
              <a:rPr sz="1400" spc="-5" dirty="0" err="1" smtClean="0">
                <a:latin typeface="Arial"/>
                <a:cs typeface="Arial"/>
              </a:rPr>
              <a:t>фе</a:t>
            </a:r>
            <a:r>
              <a:rPr sz="1400" spc="-50" dirty="0" err="1" smtClean="0">
                <a:latin typeface="Arial"/>
                <a:cs typeface="Arial"/>
              </a:rPr>
              <a:t>р</a:t>
            </a:r>
            <a:r>
              <a:rPr sz="1400" dirty="0" err="1" smtClean="0">
                <a:latin typeface="Arial"/>
                <a:cs typeface="Arial"/>
              </a:rPr>
              <a:t>т</a:t>
            </a:r>
            <a:r>
              <a:rPr sz="1400" spc="-5" dirty="0" err="1" smtClean="0">
                <a:latin typeface="Arial"/>
                <a:cs typeface="Arial"/>
              </a:rPr>
              <a:t>ы</a:t>
            </a:r>
            <a:r>
              <a:rPr lang="ru-RU" sz="1400" spc="-5" dirty="0" smtClean="0">
                <a:latin typeface="Arial"/>
                <a:cs typeface="Arial"/>
              </a:rPr>
              <a:t>)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473896" y="3177543"/>
            <a:ext cx="136334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4795" marR="5080" indent="-265430">
              <a:lnSpc>
                <a:spcPct val="100000"/>
              </a:lnSpc>
              <a:spcBef>
                <a:spcPts val="100"/>
              </a:spcBef>
            </a:pPr>
            <a:r>
              <a:rPr sz="1400" dirty="0" smtClean="0">
                <a:latin typeface="Arial"/>
                <a:cs typeface="Arial"/>
              </a:rPr>
              <a:t>(</a:t>
            </a:r>
            <a:r>
              <a:rPr sz="1400" spc="-20" dirty="0" err="1" smtClean="0">
                <a:latin typeface="Arial"/>
                <a:cs typeface="Arial"/>
              </a:rPr>
              <a:t>м</a:t>
            </a:r>
            <a:r>
              <a:rPr sz="1400" spc="-25" dirty="0" err="1" smtClean="0">
                <a:latin typeface="Arial"/>
                <a:cs typeface="Arial"/>
              </a:rPr>
              <a:t>е</a:t>
            </a:r>
            <a:r>
              <a:rPr sz="1400" spc="0" dirty="0" err="1" smtClean="0">
                <a:latin typeface="Arial"/>
                <a:cs typeface="Arial"/>
              </a:rPr>
              <a:t>ж</a:t>
            </a:r>
            <a:r>
              <a:rPr sz="1400" spc="-5" dirty="0" err="1" smtClean="0">
                <a:latin typeface="Arial"/>
                <a:cs typeface="Arial"/>
              </a:rPr>
              <a:t>б</a:t>
            </a:r>
            <a:r>
              <a:rPr sz="1400" spc="-35" dirty="0" err="1" smtClean="0">
                <a:latin typeface="Arial"/>
                <a:cs typeface="Arial"/>
              </a:rPr>
              <a:t>ю</a:t>
            </a:r>
            <a:r>
              <a:rPr sz="1400" spc="-5" dirty="0" err="1" smtClean="0">
                <a:latin typeface="Arial"/>
                <a:cs typeface="Arial"/>
              </a:rPr>
              <a:t>дж</a:t>
            </a:r>
            <a:r>
              <a:rPr sz="1400" spc="-50" dirty="0" err="1" smtClean="0">
                <a:latin typeface="Arial"/>
                <a:cs typeface="Arial"/>
              </a:rPr>
              <a:t>е</a:t>
            </a:r>
            <a:r>
              <a:rPr sz="1400" spc="-10" dirty="0" err="1" smtClean="0">
                <a:latin typeface="Arial"/>
                <a:cs typeface="Arial"/>
              </a:rPr>
              <a:t>т</a:t>
            </a:r>
            <a:r>
              <a:rPr sz="1400" dirty="0" err="1" smtClean="0">
                <a:latin typeface="Arial"/>
                <a:cs typeface="Arial"/>
              </a:rPr>
              <a:t>н</a:t>
            </a:r>
            <a:r>
              <a:rPr sz="1400" spc="-5" dirty="0" err="1" smtClean="0">
                <a:latin typeface="Arial"/>
                <a:cs typeface="Arial"/>
              </a:rPr>
              <a:t>ы</a:t>
            </a:r>
            <a:r>
              <a:rPr sz="1400" dirty="0" err="1" smtClean="0">
                <a:latin typeface="Arial"/>
                <a:cs typeface="Arial"/>
              </a:rPr>
              <a:t>е</a:t>
            </a:r>
            <a:r>
              <a:rPr sz="1400" dirty="0" smtClean="0">
                <a:latin typeface="Arial"/>
                <a:cs typeface="Arial"/>
              </a:rPr>
              <a:t>  </a:t>
            </a:r>
            <a:r>
              <a:rPr lang="ru-RU" sz="1400" dirty="0" smtClean="0">
                <a:latin typeface="Arial"/>
                <a:cs typeface="Arial"/>
              </a:rPr>
              <a:t> 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14287" y="2234819"/>
            <a:ext cx="2700655" cy="613410"/>
          </a:xfrm>
          <a:custGeom>
            <a:avLst/>
            <a:gdLst/>
            <a:ahLst/>
            <a:cxnLst/>
            <a:rect l="l" t="t" r="r" b="b"/>
            <a:pathLst>
              <a:path w="2700655" h="613410">
                <a:moveTo>
                  <a:pt x="0" y="0"/>
                </a:moveTo>
                <a:lnTo>
                  <a:pt x="2700566" y="0"/>
                </a:lnTo>
                <a:lnTo>
                  <a:pt x="2700566" y="612952"/>
                </a:lnTo>
                <a:lnTo>
                  <a:pt x="0" y="612952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14287" y="2234819"/>
            <a:ext cx="2700655" cy="613410"/>
          </a:xfrm>
          <a:custGeom>
            <a:avLst/>
            <a:gdLst/>
            <a:ahLst/>
            <a:cxnLst/>
            <a:rect l="l" t="t" r="r" b="b"/>
            <a:pathLst>
              <a:path w="2700655" h="613410">
                <a:moveTo>
                  <a:pt x="0" y="0"/>
                </a:moveTo>
                <a:lnTo>
                  <a:pt x="2700566" y="0"/>
                </a:lnTo>
                <a:lnTo>
                  <a:pt x="2700566" y="612952"/>
                </a:lnTo>
                <a:lnTo>
                  <a:pt x="0" y="612952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796561" y="2248171"/>
            <a:ext cx="15360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7015" marR="5080" indent="-23495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Н</a:t>
            </a:r>
            <a:r>
              <a:rPr sz="1800" b="1" spc="-30" dirty="0">
                <a:latin typeface="Arial"/>
                <a:cs typeface="Arial"/>
              </a:rPr>
              <a:t>А</a:t>
            </a:r>
            <a:r>
              <a:rPr sz="1800" b="1" spc="-5" dirty="0">
                <a:latin typeface="Arial"/>
                <a:cs typeface="Arial"/>
              </a:rPr>
              <a:t>Л</a:t>
            </a:r>
            <a:r>
              <a:rPr sz="1800" b="1" dirty="0">
                <a:latin typeface="Arial"/>
                <a:cs typeface="Arial"/>
              </a:rPr>
              <a:t>О</a:t>
            </a:r>
            <a:r>
              <a:rPr sz="1800" b="1" spc="-25" dirty="0">
                <a:latin typeface="Arial"/>
                <a:cs typeface="Arial"/>
              </a:rPr>
              <a:t>Г</a:t>
            </a:r>
            <a:r>
              <a:rPr sz="1800" b="1" dirty="0">
                <a:latin typeface="Arial"/>
                <a:cs typeface="Arial"/>
              </a:rPr>
              <a:t>О</a:t>
            </a:r>
            <a:r>
              <a:rPr sz="1800" b="1" spc="-5" dirty="0">
                <a:latin typeface="Arial"/>
                <a:cs typeface="Arial"/>
              </a:rPr>
              <a:t>В</a:t>
            </a:r>
            <a:r>
              <a:rPr sz="1800" b="1" dirty="0">
                <a:latin typeface="Arial"/>
                <a:cs typeface="Arial"/>
              </a:rPr>
              <a:t>ЫЕ  </a:t>
            </a:r>
            <a:r>
              <a:rPr sz="1800" b="1" spc="-25" dirty="0">
                <a:latin typeface="Arial"/>
                <a:cs typeface="Arial"/>
              </a:rPr>
              <a:t>ДОХОДЫ</a:t>
            </a:r>
            <a:endParaRPr sz="18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060001" y="2250452"/>
            <a:ext cx="3024505" cy="613410"/>
          </a:xfrm>
          <a:prstGeom prst="rect">
            <a:avLst/>
          </a:prstGeom>
          <a:solidFill>
            <a:schemeClr val="bg2">
              <a:lumMod val="75000"/>
            </a:schemeClr>
          </a:solidFill>
          <a:ln w="26187">
            <a:solidFill>
              <a:srgbClr val="6F6FBC"/>
            </a:solidFill>
          </a:ln>
        </p:spPr>
        <p:txBody>
          <a:bodyPr vert="horz" wrap="square" lIns="0" tIns="26034" rIns="0" bIns="0" rtlCol="0">
            <a:spAutoFit/>
          </a:bodyPr>
          <a:lstStyle/>
          <a:p>
            <a:pPr marL="991235" marR="589915" indent="-393700">
              <a:lnSpc>
                <a:spcPct val="100000"/>
              </a:lnSpc>
              <a:spcBef>
                <a:spcPts val="204"/>
              </a:spcBef>
            </a:pPr>
            <a:r>
              <a:rPr sz="1800" b="1" spc="-5" dirty="0">
                <a:latin typeface="Arial"/>
                <a:cs typeface="Arial"/>
              </a:rPr>
              <a:t>НЕН</a:t>
            </a:r>
            <a:r>
              <a:rPr sz="1800" b="1" spc="-30" dirty="0">
                <a:latin typeface="Arial"/>
                <a:cs typeface="Arial"/>
              </a:rPr>
              <a:t>А</a:t>
            </a:r>
            <a:r>
              <a:rPr sz="1800" b="1" spc="-5" dirty="0">
                <a:latin typeface="Arial"/>
                <a:cs typeface="Arial"/>
              </a:rPr>
              <a:t>Л</a:t>
            </a:r>
            <a:r>
              <a:rPr sz="1800" b="1" dirty="0">
                <a:latin typeface="Arial"/>
                <a:cs typeface="Arial"/>
              </a:rPr>
              <a:t>О</a:t>
            </a:r>
            <a:r>
              <a:rPr sz="1800" b="1" spc="-25" dirty="0">
                <a:latin typeface="Arial"/>
                <a:cs typeface="Arial"/>
              </a:rPr>
              <a:t>Г</a:t>
            </a:r>
            <a:r>
              <a:rPr sz="1800" b="1" dirty="0">
                <a:latin typeface="Arial"/>
                <a:cs typeface="Arial"/>
              </a:rPr>
              <a:t>О</a:t>
            </a:r>
            <a:r>
              <a:rPr sz="1800" b="1" spc="-5" dirty="0">
                <a:latin typeface="Arial"/>
                <a:cs typeface="Arial"/>
              </a:rPr>
              <a:t>В</a:t>
            </a:r>
            <a:r>
              <a:rPr sz="1800" b="1" dirty="0">
                <a:latin typeface="Arial"/>
                <a:cs typeface="Arial"/>
              </a:rPr>
              <a:t>ЫЕ  </a:t>
            </a:r>
            <a:r>
              <a:rPr sz="1800" b="1" spc="-25" dirty="0">
                <a:latin typeface="Arial"/>
                <a:cs typeface="Arial"/>
              </a:rPr>
              <a:t>ДОХОДЫ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6215075" y="2253386"/>
            <a:ext cx="2700020" cy="612140"/>
          </a:xfrm>
          <a:custGeom>
            <a:avLst/>
            <a:gdLst/>
            <a:ahLst/>
            <a:cxnLst/>
            <a:rect l="l" t="t" r="r" b="b"/>
            <a:pathLst>
              <a:path w="2700020" h="612139">
                <a:moveTo>
                  <a:pt x="0" y="0"/>
                </a:moveTo>
                <a:lnTo>
                  <a:pt x="2699994" y="0"/>
                </a:lnTo>
                <a:lnTo>
                  <a:pt x="2699994" y="612000"/>
                </a:lnTo>
                <a:lnTo>
                  <a:pt x="0" y="612000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215075" y="2253386"/>
            <a:ext cx="2700020" cy="612140"/>
          </a:xfrm>
          <a:custGeom>
            <a:avLst/>
            <a:gdLst/>
            <a:ahLst/>
            <a:cxnLst/>
            <a:rect l="l" t="t" r="r" b="b"/>
            <a:pathLst>
              <a:path w="2700020" h="612139">
                <a:moveTo>
                  <a:pt x="0" y="0"/>
                </a:moveTo>
                <a:lnTo>
                  <a:pt x="2699994" y="0"/>
                </a:lnTo>
                <a:lnTo>
                  <a:pt x="2699994" y="612000"/>
                </a:lnTo>
                <a:lnTo>
                  <a:pt x="0" y="61200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6215075" y="2253386"/>
            <a:ext cx="2700020" cy="612140"/>
          </a:xfrm>
          <a:prstGeom prst="rect">
            <a:avLst/>
          </a:prstGeom>
          <a:solidFill>
            <a:srgbClr val="92D050"/>
          </a:solidFill>
          <a:ln w="25400">
            <a:solidFill>
              <a:srgbClr val="6F6FBC"/>
            </a:solidFill>
          </a:ln>
        </p:spPr>
        <p:txBody>
          <a:bodyPr vert="horz" wrap="square" lIns="0" tIns="25400" rIns="0" bIns="0" rtlCol="0">
            <a:spAutoFit/>
          </a:bodyPr>
          <a:lstStyle/>
          <a:p>
            <a:pPr marL="472440" marR="277495" indent="-189230">
              <a:lnSpc>
                <a:spcPct val="100000"/>
              </a:lnSpc>
              <a:spcBef>
                <a:spcPts val="200"/>
              </a:spcBef>
            </a:pPr>
            <a:r>
              <a:rPr sz="1800" b="1" dirty="0">
                <a:latin typeface="Arial"/>
                <a:cs typeface="Arial"/>
              </a:rPr>
              <a:t>БЕЗ</a:t>
            </a:r>
            <a:r>
              <a:rPr sz="1800" b="1" spc="-55" dirty="0">
                <a:latin typeface="Arial"/>
                <a:cs typeface="Arial"/>
              </a:rPr>
              <a:t>В</a:t>
            </a:r>
            <a:r>
              <a:rPr sz="1800" b="1" dirty="0">
                <a:latin typeface="Arial"/>
                <a:cs typeface="Arial"/>
              </a:rPr>
              <a:t>ОЗ</a:t>
            </a:r>
            <a:r>
              <a:rPr sz="1800" b="1" spc="-5" dirty="0">
                <a:latin typeface="Arial"/>
                <a:cs typeface="Arial"/>
              </a:rPr>
              <a:t>МЕ</a:t>
            </a:r>
            <a:r>
              <a:rPr sz="1800" b="1" dirty="0">
                <a:latin typeface="Arial"/>
                <a:cs typeface="Arial"/>
              </a:rPr>
              <a:t>ЗД</a:t>
            </a:r>
            <a:r>
              <a:rPr sz="1800" b="1" spc="-5" dirty="0">
                <a:latin typeface="Arial"/>
                <a:cs typeface="Arial"/>
              </a:rPr>
              <a:t>Н</a:t>
            </a:r>
            <a:r>
              <a:rPr sz="1800" b="1" dirty="0">
                <a:latin typeface="Arial"/>
                <a:cs typeface="Arial"/>
              </a:rPr>
              <a:t>ЫЕ  </a:t>
            </a:r>
            <a:r>
              <a:rPr sz="1800" b="1" spc="-10" dirty="0">
                <a:latin typeface="Arial"/>
                <a:cs typeface="Arial"/>
              </a:rPr>
              <a:t>ПОСТУПЛЕНИЯ</a:t>
            </a:r>
            <a:endParaRPr sz="180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1428728" y="2018987"/>
            <a:ext cx="6287135" cy="1905"/>
          </a:xfrm>
          <a:custGeom>
            <a:avLst/>
            <a:gdLst/>
            <a:ahLst/>
            <a:cxnLst/>
            <a:rect l="l" t="t" r="r" b="b"/>
            <a:pathLst>
              <a:path w="6287134" h="1905">
                <a:moveTo>
                  <a:pt x="0" y="0"/>
                </a:moveTo>
                <a:lnTo>
                  <a:pt x="6286538" y="1587"/>
                </a:lnTo>
              </a:path>
            </a:pathLst>
          </a:custGeom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445171" y="2020420"/>
            <a:ext cx="635" cy="186690"/>
          </a:xfrm>
          <a:custGeom>
            <a:avLst/>
            <a:gdLst/>
            <a:ahLst/>
            <a:cxnLst/>
            <a:rect l="l" t="t" r="r" b="b"/>
            <a:pathLst>
              <a:path w="634" h="186689">
                <a:moveTo>
                  <a:pt x="171" y="-14287"/>
                </a:moveTo>
                <a:lnTo>
                  <a:pt x="171" y="200583"/>
                </a:lnTo>
              </a:path>
            </a:pathLst>
          </a:custGeom>
          <a:ln w="2891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395314" y="2120902"/>
            <a:ext cx="100330" cy="86360"/>
          </a:xfrm>
          <a:custGeom>
            <a:avLst/>
            <a:gdLst/>
            <a:ahLst/>
            <a:cxnLst/>
            <a:rect l="l" t="t" r="r" b="b"/>
            <a:pathLst>
              <a:path w="100330" h="86360">
                <a:moveTo>
                  <a:pt x="0" y="0"/>
                </a:moveTo>
                <a:lnTo>
                  <a:pt x="49847" y="85813"/>
                </a:lnTo>
                <a:lnTo>
                  <a:pt x="100012" y="177"/>
                </a:lnTo>
              </a:path>
            </a:pathLst>
          </a:custGeom>
          <a:ln w="2857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702002" y="2018987"/>
            <a:ext cx="1905" cy="186055"/>
          </a:xfrm>
          <a:custGeom>
            <a:avLst/>
            <a:gdLst/>
            <a:ahLst/>
            <a:cxnLst/>
            <a:rect l="l" t="t" r="r" b="b"/>
            <a:pathLst>
              <a:path w="1904" h="186055">
                <a:moveTo>
                  <a:pt x="692" y="-14287"/>
                </a:moveTo>
                <a:lnTo>
                  <a:pt x="692" y="200317"/>
                </a:lnTo>
              </a:path>
            </a:pathLst>
          </a:custGeom>
          <a:ln w="2995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652640" y="2118913"/>
            <a:ext cx="100330" cy="86360"/>
          </a:xfrm>
          <a:custGeom>
            <a:avLst/>
            <a:gdLst/>
            <a:ahLst/>
            <a:cxnLst/>
            <a:rect l="l" t="t" r="r" b="b"/>
            <a:pathLst>
              <a:path w="100329" h="86360">
                <a:moveTo>
                  <a:pt x="100012" y="749"/>
                </a:moveTo>
                <a:lnTo>
                  <a:pt x="49364" y="86093"/>
                </a:lnTo>
                <a:lnTo>
                  <a:pt x="0" y="0"/>
                </a:lnTo>
              </a:path>
            </a:pathLst>
          </a:custGeom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582521" y="2018987"/>
            <a:ext cx="1905" cy="186055"/>
          </a:xfrm>
          <a:custGeom>
            <a:avLst/>
            <a:gdLst/>
            <a:ahLst/>
            <a:cxnLst/>
            <a:rect l="l" t="t" r="r" b="b"/>
            <a:pathLst>
              <a:path w="1904" h="186055">
                <a:moveTo>
                  <a:pt x="692" y="-14287"/>
                </a:moveTo>
                <a:lnTo>
                  <a:pt x="692" y="200317"/>
                </a:lnTo>
              </a:path>
            </a:pathLst>
          </a:custGeom>
          <a:ln w="2995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533160" y="2118913"/>
            <a:ext cx="100330" cy="86360"/>
          </a:xfrm>
          <a:custGeom>
            <a:avLst/>
            <a:gdLst/>
            <a:ahLst/>
            <a:cxnLst/>
            <a:rect l="l" t="t" r="r" b="b"/>
            <a:pathLst>
              <a:path w="100329" h="86360">
                <a:moveTo>
                  <a:pt x="100012" y="749"/>
                </a:moveTo>
                <a:lnTo>
                  <a:pt x="49364" y="86093"/>
                </a:lnTo>
                <a:lnTo>
                  <a:pt x="0" y="0"/>
                </a:lnTo>
              </a:path>
            </a:pathLst>
          </a:custGeom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301279" y="1457184"/>
            <a:ext cx="53911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latin typeface="Bookman Old Style"/>
                <a:cs typeface="Bookman Old Style"/>
              </a:rPr>
              <a:t>Бюджет</a:t>
            </a:r>
            <a:endParaRPr sz="900">
              <a:latin typeface="Bookman Old Style"/>
              <a:cs typeface="Bookman Old Styl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255803" y="2182423"/>
            <a:ext cx="2664460" cy="4431665"/>
          </a:xfrm>
          <a:custGeom>
            <a:avLst/>
            <a:gdLst/>
            <a:ahLst/>
            <a:cxnLst/>
            <a:rect l="l" t="t" r="r" b="b"/>
            <a:pathLst>
              <a:path w="2664460" h="4431665">
                <a:moveTo>
                  <a:pt x="2220239" y="0"/>
                </a:moveTo>
                <a:lnTo>
                  <a:pt x="444055" y="0"/>
                </a:lnTo>
                <a:lnTo>
                  <a:pt x="395669" y="2605"/>
                </a:lnTo>
                <a:lnTo>
                  <a:pt x="348793" y="10241"/>
                </a:lnTo>
                <a:lnTo>
                  <a:pt x="303697" y="22637"/>
                </a:lnTo>
                <a:lnTo>
                  <a:pt x="260653" y="39522"/>
                </a:lnTo>
                <a:lnTo>
                  <a:pt x="219930" y="60625"/>
                </a:lnTo>
                <a:lnTo>
                  <a:pt x="181800" y="85675"/>
                </a:lnTo>
                <a:lnTo>
                  <a:pt x="146533" y="114401"/>
                </a:lnTo>
                <a:lnTo>
                  <a:pt x="114401" y="146533"/>
                </a:lnTo>
                <a:lnTo>
                  <a:pt x="85675" y="181800"/>
                </a:lnTo>
                <a:lnTo>
                  <a:pt x="60625" y="219930"/>
                </a:lnTo>
                <a:lnTo>
                  <a:pt x="39522" y="260653"/>
                </a:lnTo>
                <a:lnTo>
                  <a:pt x="22637" y="303697"/>
                </a:lnTo>
                <a:lnTo>
                  <a:pt x="10241" y="348793"/>
                </a:lnTo>
                <a:lnTo>
                  <a:pt x="2605" y="395669"/>
                </a:lnTo>
                <a:lnTo>
                  <a:pt x="0" y="444055"/>
                </a:lnTo>
                <a:lnTo>
                  <a:pt x="0" y="3987507"/>
                </a:lnTo>
                <a:lnTo>
                  <a:pt x="2605" y="4035891"/>
                </a:lnTo>
                <a:lnTo>
                  <a:pt x="10241" y="4082765"/>
                </a:lnTo>
                <a:lnTo>
                  <a:pt x="22637" y="4127860"/>
                </a:lnTo>
                <a:lnTo>
                  <a:pt x="39522" y="4170904"/>
                </a:lnTo>
                <a:lnTo>
                  <a:pt x="60625" y="4211627"/>
                </a:lnTo>
                <a:lnTo>
                  <a:pt x="85675" y="4249757"/>
                </a:lnTo>
                <a:lnTo>
                  <a:pt x="114401" y="4285024"/>
                </a:lnTo>
                <a:lnTo>
                  <a:pt x="146533" y="4317157"/>
                </a:lnTo>
                <a:lnTo>
                  <a:pt x="181800" y="4345884"/>
                </a:lnTo>
                <a:lnTo>
                  <a:pt x="219930" y="4370935"/>
                </a:lnTo>
                <a:lnTo>
                  <a:pt x="260653" y="4392038"/>
                </a:lnTo>
                <a:lnTo>
                  <a:pt x="303697" y="4408924"/>
                </a:lnTo>
                <a:lnTo>
                  <a:pt x="348793" y="4421320"/>
                </a:lnTo>
                <a:lnTo>
                  <a:pt x="395669" y="4428957"/>
                </a:lnTo>
                <a:lnTo>
                  <a:pt x="444055" y="4431563"/>
                </a:lnTo>
                <a:lnTo>
                  <a:pt x="2220239" y="4431563"/>
                </a:lnTo>
                <a:lnTo>
                  <a:pt x="2268624" y="4428957"/>
                </a:lnTo>
                <a:lnTo>
                  <a:pt x="2315501" y="4421320"/>
                </a:lnTo>
                <a:lnTo>
                  <a:pt x="2360597" y="4408924"/>
                </a:lnTo>
                <a:lnTo>
                  <a:pt x="2403641" y="4392038"/>
                </a:lnTo>
                <a:lnTo>
                  <a:pt x="2444364" y="4370935"/>
                </a:lnTo>
                <a:lnTo>
                  <a:pt x="2482494" y="4345884"/>
                </a:lnTo>
                <a:lnTo>
                  <a:pt x="2517761" y="4317157"/>
                </a:lnTo>
                <a:lnTo>
                  <a:pt x="2549892" y="4285024"/>
                </a:lnTo>
                <a:lnTo>
                  <a:pt x="2578619" y="4249757"/>
                </a:lnTo>
                <a:lnTo>
                  <a:pt x="2603669" y="4211627"/>
                </a:lnTo>
                <a:lnTo>
                  <a:pt x="2624772" y="4170904"/>
                </a:lnTo>
                <a:lnTo>
                  <a:pt x="2641657" y="4127860"/>
                </a:lnTo>
                <a:lnTo>
                  <a:pt x="2654053" y="4082765"/>
                </a:lnTo>
                <a:lnTo>
                  <a:pt x="2661689" y="4035891"/>
                </a:lnTo>
                <a:lnTo>
                  <a:pt x="2664294" y="3987507"/>
                </a:lnTo>
                <a:lnTo>
                  <a:pt x="2664294" y="444055"/>
                </a:lnTo>
                <a:lnTo>
                  <a:pt x="2661689" y="395669"/>
                </a:lnTo>
                <a:lnTo>
                  <a:pt x="2654053" y="348793"/>
                </a:lnTo>
                <a:lnTo>
                  <a:pt x="2641657" y="303697"/>
                </a:lnTo>
                <a:lnTo>
                  <a:pt x="2624772" y="260653"/>
                </a:lnTo>
                <a:lnTo>
                  <a:pt x="2603669" y="219930"/>
                </a:lnTo>
                <a:lnTo>
                  <a:pt x="2578619" y="181800"/>
                </a:lnTo>
                <a:lnTo>
                  <a:pt x="2549892" y="146533"/>
                </a:lnTo>
                <a:lnTo>
                  <a:pt x="2517761" y="114401"/>
                </a:lnTo>
                <a:lnTo>
                  <a:pt x="2482494" y="85675"/>
                </a:lnTo>
                <a:lnTo>
                  <a:pt x="2444364" y="60625"/>
                </a:lnTo>
                <a:lnTo>
                  <a:pt x="2403641" y="39522"/>
                </a:lnTo>
                <a:lnTo>
                  <a:pt x="2360597" y="22637"/>
                </a:lnTo>
                <a:lnTo>
                  <a:pt x="2315501" y="10241"/>
                </a:lnTo>
                <a:lnTo>
                  <a:pt x="2268624" y="2605"/>
                </a:lnTo>
                <a:lnTo>
                  <a:pt x="2220239" y="0"/>
                </a:lnTo>
                <a:close/>
              </a:path>
            </a:pathLst>
          </a:custGeom>
          <a:solidFill>
            <a:srgbClr val="999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255803" y="2182423"/>
            <a:ext cx="2664460" cy="4431665"/>
          </a:xfrm>
          <a:custGeom>
            <a:avLst/>
            <a:gdLst/>
            <a:ahLst/>
            <a:cxnLst/>
            <a:rect l="l" t="t" r="r" b="b"/>
            <a:pathLst>
              <a:path w="2664460" h="4431665">
                <a:moveTo>
                  <a:pt x="0" y="444055"/>
                </a:moveTo>
                <a:lnTo>
                  <a:pt x="2605" y="395669"/>
                </a:lnTo>
                <a:lnTo>
                  <a:pt x="10241" y="348793"/>
                </a:lnTo>
                <a:lnTo>
                  <a:pt x="22637" y="303697"/>
                </a:lnTo>
                <a:lnTo>
                  <a:pt x="39522" y="260653"/>
                </a:lnTo>
                <a:lnTo>
                  <a:pt x="60625" y="219930"/>
                </a:lnTo>
                <a:lnTo>
                  <a:pt x="85675" y="181800"/>
                </a:lnTo>
                <a:lnTo>
                  <a:pt x="114401" y="146533"/>
                </a:lnTo>
                <a:lnTo>
                  <a:pt x="146533" y="114401"/>
                </a:lnTo>
                <a:lnTo>
                  <a:pt x="181800" y="85675"/>
                </a:lnTo>
                <a:lnTo>
                  <a:pt x="219930" y="60625"/>
                </a:lnTo>
                <a:lnTo>
                  <a:pt x="260653" y="39522"/>
                </a:lnTo>
                <a:lnTo>
                  <a:pt x="303697" y="22637"/>
                </a:lnTo>
                <a:lnTo>
                  <a:pt x="348793" y="10241"/>
                </a:lnTo>
                <a:lnTo>
                  <a:pt x="395669" y="2605"/>
                </a:lnTo>
                <a:lnTo>
                  <a:pt x="444055" y="0"/>
                </a:lnTo>
                <a:lnTo>
                  <a:pt x="2220239" y="0"/>
                </a:lnTo>
                <a:lnTo>
                  <a:pt x="2268624" y="2605"/>
                </a:lnTo>
                <a:lnTo>
                  <a:pt x="2315501" y="10241"/>
                </a:lnTo>
                <a:lnTo>
                  <a:pt x="2360597" y="22637"/>
                </a:lnTo>
                <a:lnTo>
                  <a:pt x="2403641" y="39522"/>
                </a:lnTo>
                <a:lnTo>
                  <a:pt x="2444364" y="60625"/>
                </a:lnTo>
                <a:lnTo>
                  <a:pt x="2482494" y="85675"/>
                </a:lnTo>
                <a:lnTo>
                  <a:pt x="2517761" y="114401"/>
                </a:lnTo>
                <a:lnTo>
                  <a:pt x="2549892" y="146533"/>
                </a:lnTo>
                <a:lnTo>
                  <a:pt x="2578619" y="181800"/>
                </a:lnTo>
                <a:lnTo>
                  <a:pt x="2603669" y="219930"/>
                </a:lnTo>
                <a:lnTo>
                  <a:pt x="2624772" y="260653"/>
                </a:lnTo>
                <a:lnTo>
                  <a:pt x="2641657" y="303697"/>
                </a:lnTo>
                <a:lnTo>
                  <a:pt x="2654053" y="348793"/>
                </a:lnTo>
                <a:lnTo>
                  <a:pt x="2661689" y="395669"/>
                </a:lnTo>
                <a:lnTo>
                  <a:pt x="2664294" y="444055"/>
                </a:lnTo>
                <a:lnTo>
                  <a:pt x="2664294" y="3987507"/>
                </a:lnTo>
                <a:lnTo>
                  <a:pt x="2661689" y="4035891"/>
                </a:lnTo>
                <a:lnTo>
                  <a:pt x="2654053" y="4082765"/>
                </a:lnTo>
                <a:lnTo>
                  <a:pt x="2641657" y="4127860"/>
                </a:lnTo>
                <a:lnTo>
                  <a:pt x="2624772" y="4170904"/>
                </a:lnTo>
                <a:lnTo>
                  <a:pt x="2603669" y="4211627"/>
                </a:lnTo>
                <a:lnTo>
                  <a:pt x="2578619" y="4249757"/>
                </a:lnTo>
                <a:lnTo>
                  <a:pt x="2549892" y="4285024"/>
                </a:lnTo>
                <a:lnTo>
                  <a:pt x="2517761" y="4317157"/>
                </a:lnTo>
                <a:lnTo>
                  <a:pt x="2482494" y="4345884"/>
                </a:lnTo>
                <a:lnTo>
                  <a:pt x="2444364" y="4370935"/>
                </a:lnTo>
                <a:lnTo>
                  <a:pt x="2403641" y="4392038"/>
                </a:lnTo>
                <a:lnTo>
                  <a:pt x="2360597" y="4408924"/>
                </a:lnTo>
                <a:lnTo>
                  <a:pt x="2315501" y="4421320"/>
                </a:lnTo>
                <a:lnTo>
                  <a:pt x="2268624" y="4428957"/>
                </a:lnTo>
                <a:lnTo>
                  <a:pt x="2220239" y="4431563"/>
                </a:lnTo>
                <a:lnTo>
                  <a:pt x="444055" y="4431563"/>
                </a:lnTo>
                <a:lnTo>
                  <a:pt x="395669" y="4428957"/>
                </a:lnTo>
                <a:lnTo>
                  <a:pt x="348793" y="4421320"/>
                </a:lnTo>
                <a:lnTo>
                  <a:pt x="303697" y="4408924"/>
                </a:lnTo>
                <a:lnTo>
                  <a:pt x="260653" y="4392038"/>
                </a:lnTo>
                <a:lnTo>
                  <a:pt x="219930" y="4370935"/>
                </a:lnTo>
                <a:lnTo>
                  <a:pt x="181800" y="4345884"/>
                </a:lnTo>
                <a:lnTo>
                  <a:pt x="146533" y="4317157"/>
                </a:lnTo>
                <a:lnTo>
                  <a:pt x="114401" y="4285024"/>
                </a:lnTo>
                <a:lnTo>
                  <a:pt x="85675" y="4249757"/>
                </a:lnTo>
                <a:lnTo>
                  <a:pt x="60625" y="4211627"/>
                </a:lnTo>
                <a:lnTo>
                  <a:pt x="39522" y="4170904"/>
                </a:lnTo>
                <a:lnTo>
                  <a:pt x="22637" y="4127860"/>
                </a:lnTo>
                <a:lnTo>
                  <a:pt x="10241" y="4082765"/>
                </a:lnTo>
                <a:lnTo>
                  <a:pt x="2605" y="4035891"/>
                </a:lnTo>
                <a:lnTo>
                  <a:pt x="0" y="3987507"/>
                </a:lnTo>
                <a:lnTo>
                  <a:pt x="0" y="444055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82912" y="149296"/>
            <a:ext cx="7178675" cy="792480"/>
          </a:xfrm>
          <a:custGeom>
            <a:avLst/>
            <a:gdLst/>
            <a:ahLst/>
            <a:cxnLst/>
            <a:rect l="l" t="t" r="r" b="b"/>
            <a:pathLst>
              <a:path w="7178675" h="792480">
                <a:moveTo>
                  <a:pt x="7046163" y="0"/>
                </a:moveTo>
                <a:lnTo>
                  <a:pt x="132016" y="0"/>
                </a:lnTo>
                <a:lnTo>
                  <a:pt x="90289" y="6730"/>
                </a:lnTo>
                <a:lnTo>
                  <a:pt x="54049" y="25471"/>
                </a:lnTo>
                <a:lnTo>
                  <a:pt x="25471" y="54049"/>
                </a:lnTo>
                <a:lnTo>
                  <a:pt x="6730" y="90289"/>
                </a:lnTo>
                <a:lnTo>
                  <a:pt x="0" y="132016"/>
                </a:lnTo>
                <a:lnTo>
                  <a:pt x="0" y="660069"/>
                </a:lnTo>
                <a:lnTo>
                  <a:pt x="6730" y="701797"/>
                </a:lnTo>
                <a:lnTo>
                  <a:pt x="25471" y="738037"/>
                </a:lnTo>
                <a:lnTo>
                  <a:pt x="54049" y="766614"/>
                </a:lnTo>
                <a:lnTo>
                  <a:pt x="90289" y="785356"/>
                </a:lnTo>
                <a:lnTo>
                  <a:pt x="132016" y="792086"/>
                </a:lnTo>
                <a:lnTo>
                  <a:pt x="7046163" y="792086"/>
                </a:lnTo>
                <a:lnTo>
                  <a:pt x="7087890" y="785356"/>
                </a:lnTo>
                <a:lnTo>
                  <a:pt x="7124130" y="766614"/>
                </a:lnTo>
                <a:lnTo>
                  <a:pt x="7152708" y="738037"/>
                </a:lnTo>
                <a:lnTo>
                  <a:pt x="7171449" y="701797"/>
                </a:lnTo>
                <a:lnTo>
                  <a:pt x="7178179" y="660069"/>
                </a:lnTo>
                <a:lnTo>
                  <a:pt x="7178179" y="132016"/>
                </a:lnTo>
                <a:lnTo>
                  <a:pt x="7171449" y="90289"/>
                </a:lnTo>
                <a:lnTo>
                  <a:pt x="7152708" y="54049"/>
                </a:lnTo>
                <a:lnTo>
                  <a:pt x="7124130" y="25471"/>
                </a:lnTo>
                <a:lnTo>
                  <a:pt x="7087890" y="6730"/>
                </a:lnTo>
                <a:lnTo>
                  <a:pt x="7046163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82912" y="149296"/>
            <a:ext cx="7178675" cy="792480"/>
          </a:xfrm>
          <a:custGeom>
            <a:avLst/>
            <a:gdLst/>
            <a:ahLst/>
            <a:cxnLst/>
            <a:rect l="l" t="t" r="r" b="b"/>
            <a:pathLst>
              <a:path w="7178675" h="792480">
                <a:moveTo>
                  <a:pt x="0" y="132016"/>
                </a:moveTo>
                <a:lnTo>
                  <a:pt x="6730" y="90289"/>
                </a:lnTo>
                <a:lnTo>
                  <a:pt x="25471" y="54049"/>
                </a:lnTo>
                <a:lnTo>
                  <a:pt x="54049" y="25471"/>
                </a:lnTo>
                <a:lnTo>
                  <a:pt x="90289" y="6730"/>
                </a:lnTo>
                <a:lnTo>
                  <a:pt x="132016" y="0"/>
                </a:lnTo>
                <a:lnTo>
                  <a:pt x="7046163" y="0"/>
                </a:lnTo>
                <a:lnTo>
                  <a:pt x="7087890" y="6730"/>
                </a:lnTo>
                <a:lnTo>
                  <a:pt x="7124130" y="25471"/>
                </a:lnTo>
                <a:lnTo>
                  <a:pt x="7152708" y="54049"/>
                </a:lnTo>
                <a:lnTo>
                  <a:pt x="7171449" y="90289"/>
                </a:lnTo>
                <a:lnTo>
                  <a:pt x="7178179" y="132016"/>
                </a:lnTo>
                <a:lnTo>
                  <a:pt x="7178179" y="660069"/>
                </a:lnTo>
                <a:lnTo>
                  <a:pt x="7171449" y="701797"/>
                </a:lnTo>
                <a:lnTo>
                  <a:pt x="7152708" y="738037"/>
                </a:lnTo>
                <a:lnTo>
                  <a:pt x="7124130" y="766614"/>
                </a:lnTo>
                <a:lnTo>
                  <a:pt x="7087890" y="785356"/>
                </a:lnTo>
                <a:lnTo>
                  <a:pt x="7046163" y="792086"/>
                </a:lnTo>
                <a:lnTo>
                  <a:pt x="132016" y="792086"/>
                </a:lnTo>
                <a:lnTo>
                  <a:pt x="90289" y="785356"/>
                </a:lnTo>
                <a:lnTo>
                  <a:pt x="54049" y="766614"/>
                </a:lnTo>
                <a:lnTo>
                  <a:pt x="25471" y="738037"/>
                </a:lnTo>
                <a:lnTo>
                  <a:pt x="6730" y="701797"/>
                </a:lnTo>
                <a:lnTo>
                  <a:pt x="0" y="660069"/>
                </a:lnTo>
                <a:lnTo>
                  <a:pt x="0" y="132016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944242" y="160152"/>
            <a:ext cx="4496718" cy="78162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500" b="1" spc="-5" dirty="0" smtClean="0">
                <a:solidFill>
                  <a:schemeClr val="tx1"/>
                </a:solidFill>
                <a:effectLst/>
              </a:rPr>
              <a:t>МЕЖБЮДЖЕТНЫЕ ТРАНСФЕРТЫ</a:t>
            </a:r>
            <a:endParaRPr lang="ru-RU" sz="25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00938" y="1079660"/>
            <a:ext cx="8340725" cy="7581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00299"/>
              </a:lnSpc>
              <a:spcBef>
                <a:spcPts val="90"/>
              </a:spcBef>
            </a:pPr>
            <a:r>
              <a:rPr sz="1600" b="1" spc="-10" dirty="0">
                <a:solidFill>
                  <a:srgbClr val="C00000"/>
                </a:solidFill>
                <a:latin typeface="Bookman Old Style"/>
                <a:cs typeface="Bookman Old Style"/>
              </a:rPr>
              <a:t>МЕЖБЮДЖЕТНЫЕ ТРАНСФЕРТЫ </a:t>
            </a:r>
            <a:r>
              <a:rPr sz="1600" spc="-5" dirty="0">
                <a:latin typeface="Arial"/>
                <a:cs typeface="Arial"/>
              </a:rPr>
              <a:t>- </a:t>
            </a:r>
            <a:r>
              <a:rPr sz="1600" spc="-10" dirty="0">
                <a:latin typeface="Arial"/>
                <a:cs typeface="Arial"/>
              </a:rPr>
              <a:t>средства, </a:t>
            </a:r>
            <a:r>
              <a:rPr sz="1600" spc="-15" dirty="0">
                <a:latin typeface="Arial"/>
                <a:cs typeface="Arial"/>
              </a:rPr>
              <a:t>предоставляемые одним </a:t>
            </a:r>
            <a:r>
              <a:rPr sz="1600" spc="-20" dirty="0">
                <a:latin typeface="Arial"/>
                <a:cs typeface="Arial"/>
              </a:rPr>
              <a:t>бюджетом  </a:t>
            </a:r>
            <a:r>
              <a:rPr sz="1600" spc="-15" dirty="0">
                <a:latin typeface="Arial"/>
                <a:cs typeface="Arial"/>
              </a:rPr>
              <a:t>бюджетной </a:t>
            </a:r>
            <a:r>
              <a:rPr sz="1600" spc="-10" dirty="0">
                <a:latin typeface="Arial"/>
                <a:cs typeface="Arial"/>
              </a:rPr>
              <a:t>системы </a:t>
            </a:r>
            <a:r>
              <a:rPr sz="1600" spc="-15" dirty="0">
                <a:latin typeface="Arial"/>
                <a:cs typeface="Arial"/>
              </a:rPr>
              <a:t>Российской Федерации другому бюджету бюджетной </a:t>
            </a:r>
            <a:r>
              <a:rPr sz="1600" spc="-10" dirty="0">
                <a:latin typeface="Arial"/>
                <a:cs typeface="Arial"/>
              </a:rPr>
              <a:t>системы  </a:t>
            </a:r>
            <a:r>
              <a:rPr sz="1600" spc="-15" dirty="0">
                <a:latin typeface="Arial"/>
                <a:cs typeface="Arial"/>
              </a:rPr>
              <a:t>Российской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Федерации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239858" y="3307448"/>
            <a:ext cx="2664282" cy="1007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239852" y="3307440"/>
            <a:ext cx="2664460" cy="1008380"/>
          </a:xfrm>
          <a:custGeom>
            <a:avLst/>
            <a:gdLst/>
            <a:ahLst/>
            <a:cxnLst/>
            <a:rect l="l" t="t" r="r" b="b"/>
            <a:pathLst>
              <a:path w="2664460" h="1008379">
                <a:moveTo>
                  <a:pt x="0" y="168008"/>
                </a:moveTo>
                <a:lnTo>
                  <a:pt x="44662" y="162006"/>
                </a:lnTo>
                <a:lnTo>
                  <a:pt x="84796" y="145069"/>
                </a:lnTo>
                <a:lnTo>
                  <a:pt x="118798" y="118798"/>
                </a:lnTo>
                <a:lnTo>
                  <a:pt x="145069" y="84796"/>
                </a:lnTo>
                <a:lnTo>
                  <a:pt x="162006" y="44662"/>
                </a:lnTo>
                <a:lnTo>
                  <a:pt x="168008" y="0"/>
                </a:lnTo>
                <a:lnTo>
                  <a:pt x="2496299" y="0"/>
                </a:lnTo>
                <a:lnTo>
                  <a:pt x="2502299" y="44662"/>
                </a:lnTo>
                <a:lnTo>
                  <a:pt x="2519234" y="84796"/>
                </a:lnTo>
                <a:lnTo>
                  <a:pt x="2545502" y="118798"/>
                </a:lnTo>
                <a:lnTo>
                  <a:pt x="2579502" y="145069"/>
                </a:lnTo>
                <a:lnTo>
                  <a:pt x="2619633" y="162006"/>
                </a:lnTo>
                <a:lnTo>
                  <a:pt x="2664294" y="168008"/>
                </a:lnTo>
                <a:lnTo>
                  <a:pt x="2664294" y="840003"/>
                </a:lnTo>
                <a:lnTo>
                  <a:pt x="2619633" y="846004"/>
                </a:lnTo>
                <a:lnTo>
                  <a:pt x="2579502" y="862941"/>
                </a:lnTo>
                <a:lnTo>
                  <a:pt x="2545502" y="889212"/>
                </a:lnTo>
                <a:lnTo>
                  <a:pt x="2519234" y="923215"/>
                </a:lnTo>
                <a:lnTo>
                  <a:pt x="2502299" y="963349"/>
                </a:lnTo>
                <a:lnTo>
                  <a:pt x="2496299" y="1008011"/>
                </a:lnTo>
                <a:lnTo>
                  <a:pt x="168008" y="1008011"/>
                </a:lnTo>
                <a:lnTo>
                  <a:pt x="162006" y="963349"/>
                </a:lnTo>
                <a:lnTo>
                  <a:pt x="145069" y="923215"/>
                </a:lnTo>
                <a:lnTo>
                  <a:pt x="118798" y="889212"/>
                </a:lnTo>
                <a:lnTo>
                  <a:pt x="84796" y="862941"/>
                </a:lnTo>
                <a:lnTo>
                  <a:pt x="44662" y="846004"/>
                </a:lnTo>
                <a:lnTo>
                  <a:pt x="0" y="840003"/>
                </a:lnTo>
                <a:lnTo>
                  <a:pt x="0" y="168008"/>
                </a:lnTo>
                <a:close/>
              </a:path>
            </a:pathLst>
          </a:custGeom>
          <a:ln w="38099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3638830" y="3453166"/>
            <a:ext cx="1864995" cy="666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270" algn="ctr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latin typeface="Arial"/>
                <a:cs typeface="Arial"/>
              </a:rPr>
              <a:t>Предоставляются </a:t>
            </a:r>
            <a:r>
              <a:rPr sz="1400" dirty="0">
                <a:latin typeface="Arial"/>
                <a:cs typeface="Arial"/>
              </a:rPr>
              <a:t>на  </a:t>
            </a:r>
            <a:r>
              <a:rPr sz="1400" spc="-15" dirty="0">
                <a:latin typeface="Arial"/>
                <a:cs typeface="Arial"/>
              </a:rPr>
              <a:t>безвозмездной </a:t>
            </a:r>
            <a:r>
              <a:rPr sz="1400" dirty="0">
                <a:latin typeface="Arial"/>
                <a:cs typeface="Arial"/>
              </a:rPr>
              <a:t>и  </a:t>
            </a:r>
            <a:r>
              <a:rPr sz="1400" spc="-15" dirty="0">
                <a:latin typeface="Arial"/>
                <a:cs typeface="Arial"/>
              </a:rPr>
              <a:t>безвозвратной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основе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266020" y="4351782"/>
            <a:ext cx="2663996" cy="100811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266016" y="4351773"/>
            <a:ext cx="2664460" cy="1008380"/>
          </a:xfrm>
          <a:custGeom>
            <a:avLst/>
            <a:gdLst/>
            <a:ahLst/>
            <a:cxnLst/>
            <a:rect l="l" t="t" r="r" b="b"/>
            <a:pathLst>
              <a:path w="2664460" h="1008379">
                <a:moveTo>
                  <a:pt x="0" y="133388"/>
                </a:moveTo>
                <a:lnTo>
                  <a:pt x="42157" y="126588"/>
                </a:lnTo>
                <a:lnTo>
                  <a:pt x="78773" y="107653"/>
                </a:lnTo>
                <a:lnTo>
                  <a:pt x="107649" y="78779"/>
                </a:lnTo>
                <a:lnTo>
                  <a:pt x="126587" y="42162"/>
                </a:lnTo>
                <a:lnTo>
                  <a:pt x="133388" y="0"/>
                </a:lnTo>
                <a:lnTo>
                  <a:pt x="2530614" y="0"/>
                </a:lnTo>
                <a:lnTo>
                  <a:pt x="2537414" y="42162"/>
                </a:lnTo>
                <a:lnTo>
                  <a:pt x="2556349" y="78779"/>
                </a:lnTo>
                <a:lnTo>
                  <a:pt x="2585223" y="107653"/>
                </a:lnTo>
                <a:lnTo>
                  <a:pt x="2621840" y="126588"/>
                </a:lnTo>
                <a:lnTo>
                  <a:pt x="2664002" y="133388"/>
                </a:lnTo>
                <a:lnTo>
                  <a:pt x="2664002" y="874737"/>
                </a:lnTo>
                <a:lnTo>
                  <a:pt x="2621840" y="881537"/>
                </a:lnTo>
                <a:lnTo>
                  <a:pt x="2585223" y="900471"/>
                </a:lnTo>
                <a:lnTo>
                  <a:pt x="2556349" y="929344"/>
                </a:lnTo>
                <a:lnTo>
                  <a:pt x="2537414" y="965956"/>
                </a:lnTo>
                <a:lnTo>
                  <a:pt x="2530614" y="1008113"/>
                </a:lnTo>
                <a:lnTo>
                  <a:pt x="133388" y="1008113"/>
                </a:lnTo>
                <a:lnTo>
                  <a:pt x="126587" y="965956"/>
                </a:lnTo>
                <a:lnTo>
                  <a:pt x="107649" y="929344"/>
                </a:lnTo>
                <a:lnTo>
                  <a:pt x="78773" y="900471"/>
                </a:lnTo>
                <a:lnTo>
                  <a:pt x="42157" y="881537"/>
                </a:lnTo>
                <a:lnTo>
                  <a:pt x="0" y="874737"/>
                </a:lnTo>
                <a:lnTo>
                  <a:pt x="0" y="133388"/>
                </a:lnTo>
                <a:close/>
              </a:path>
            </a:pathLst>
          </a:custGeom>
          <a:ln w="2857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275863" y="5359895"/>
            <a:ext cx="2663990" cy="10079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275855" y="5359883"/>
            <a:ext cx="2664460" cy="1008380"/>
          </a:xfrm>
          <a:custGeom>
            <a:avLst/>
            <a:gdLst/>
            <a:ahLst/>
            <a:cxnLst/>
            <a:rect l="l" t="t" r="r" b="b"/>
            <a:pathLst>
              <a:path w="2664460" h="1008379">
                <a:moveTo>
                  <a:pt x="0" y="160489"/>
                </a:moveTo>
                <a:lnTo>
                  <a:pt x="50726" y="152307"/>
                </a:lnTo>
                <a:lnTo>
                  <a:pt x="94782" y="129523"/>
                </a:lnTo>
                <a:lnTo>
                  <a:pt x="129523" y="94782"/>
                </a:lnTo>
                <a:lnTo>
                  <a:pt x="152307" y="50726"/>
                </a:lnTo>
                <a:lnTo>
                  <a:pt x="160489" y="0"/>
                </a:lnTo>
                <a:lnTo>
                  <a:pt x="2503512" y="0"/>
                </a:lnTo>
                <a:lnTo>
                  <a:pt x="2511695" y="50726"/>
                </a:lnTo>
                <a:lnTo>
                  <a:pt x="2534478" y="94782"/>
                </a:lnTo>
                <a:lnTo>
                  <a:pt x="2569220" y="129523"/>
                </a:lnTo>
                <a:lnTo>
                  <a:pt x="2613276" y="152307"/>
                </a:lnTo>
                <a:lnTo>
                  <a:pt x="2664002" y="160489"/>
                </a:lnTo>
                <a:lnTo>
                  <a:pt x="2664002" y="847521"/>
                </a:lnTo>
                <a:lnTo>
                  <a:pt x="2613276" y="855703"/>
                </a:lnTo>
                <a:lnTo>
                  <a:pt x="2569220" y="878487"/>
                </a:lnTo>
                <a:lnTo>
                  <a:pt x="2534478" y="913229"/>
                </a:lnTo>
                <a:lnTo>
                  <a:pt x="2511695" y="957285"/>
                </a:lnTo>
                <a:lnTo>
                  <a:pt x="2503512" y="1008011"/>
                </a:lnTo>
                <a:lnTo>
                  <a:pt x="160489" y="1008011"/>
                </a:lnTo>
                <a:lnTo>
                  <a:pt x="152307" y="957285"/>
                </a:lnTo>
                <a:lnTo>
                  <a:pt x="129523" y="913229"/>
                </a:lnTo>
                <a:lnTo>
                  <a:pt x="94782" y="878487"/>
                </a:lnTo>
                <a:lnTo>
                  <a:pt x="50726" y="855703"/>
                </a:lnTo>
                <a:lnTo>
                  <a:pt x="0" y="847521"/>
                </a:lnTo>
                <a:lnTo>
                  <a:pt x="0" y="160489"/>
                </a:lnTo>
                <a:close/>
              </a:path>
            </a:pathLst>
          </a:custGeom>
          <a:ln w="28575">
            <a:solidFill>
              <a:srgbClr val="5B5B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3469538" y="4307193"/>
            <a:ext cx="2256790" cy="200152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266700" marR="259079" algn="ctr">
              <a:lnSpc>
                <a:spcPct val="79800"/>
              </a:lnSpc>
              <a:spcBef>
                <a:spcPts val="535"/>
              </a:spcBef>
            </a:pPr>
            <a:r>
              <a:rPr sz="1400" spc="-170" dirty="0" err="1" smtClean="0">
                <a:latin typeface="Arial"/>
                <a:cs typeface="Arial"/>
              </a:rPr>
              <a:t>Предоставляются</a:t>
            </a:r>
            <a:r>
              <a:rPr sz="1400" spc="-170" dirty="0" smtClean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на  </a:t>
            </a:r>
            <a:r>
              <a:rPr sz="1400" spc="-5" dirty="0">
                <a:latin typeface="Arial"/>
                <a:cs typeface="Arial"/>
              </a:rPr>
              <a:t>финансирование</a:t>
            </a:r>
            <a:endParaRPr sz="1400" dirty="0">
              <a:latin typeface="Arial"/>
              <a:cs typeface="Arial"/>
            </a:endParaRPr>
          </a:p>
          <a:p>
            <a:pPr marL="215265">
              <a:lnSpc>
                <a:spcPts val="1255"/>
              </a:lnSpc>
            </a:pPr>
            <a:r>
              <a:rPr sz="1400" spc="-10" dirty="0">
                <a:latin typeface="Arial"/>
                <a:cs typeface="Arial"/>
              </a:rPr>
              <a:t>«переданных»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другим</a:t>
            </a:r>
            <a:endParaRPr sz="1400" dirty="0">
              <a:latin typeface="Arial"/>
              <a:cs typeface="Arial"/>
            </a:endParaRPr>
          </a:p>
          <a:p>
            <a:pPr marL="12700" marR="5080" indent="-1905" algn="ctr">
              <a:lnSpc>
                <a:spcPts val="1400"/>
              </a:lnSpc>
              <a:spcBef>
                <a:spcPts val="140"/>
              </a:spcBef>
            </a:pPr>
            <a:r>
              <a:rPr sz="1400" spc="-10" dirty="0">
                <a:latin typeface="Arial"/>
                <a:cs typeface="Arial"/>
              </a:rPr>
              <a:t>публично-правовым  </a:t>
            </a:r>
            <a:r>
              <a:rPr sz="1400" spc="-5" dirty="0">
                <a:latin typeface="Arial"/>
                <a:cs typeface="Arial"/>
              </a:rPr>
              <a:t>образованиям</a:t>
            </a:r>
            <a:r>
              <a:rPr sz="1400" spc="-11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полномочий</a:t>
            </a:r>
            <a:endParaRPr sz="1400" dirty="0">
              <a:latin typeface="Arial"/>
              <a:cs typeface="Arial"/>
            </a:endParaRPr>
          </a:p>
          <a:p>
            <a:pPr marL="276225" marR="252095" algn="ctr">
              <a:lnSpc>
                <a:spcPct val="83400"/>
              </a:lnSpc>
              <a:spcBef>
                <a:spcPts val="865"/>
              </a:spcBef>
            </a:pPr>
            <a:r>
              <a:rPr sz="1400" spc="-10" dirty="0">
                <a:latin typeface="Arial"/>
                <a:cs typeface="Arial"/>
              </a:rPr>
              <a:t>Предоставляются</a:t>
            </a:r>
            <a:r>
              <a:rPr sz="1400" spc="-120" dirty="0">
                <a:latin typeface="Arial"/>
                <a:cs typeface="Arial"/>
              </a:rPr>
              <a:t> </a:t>
            </a:r>
            <a:r>
              <a:rPr sz="1400" i="1" spc="-5" dirty="0">
                <a:latin typeface="Arial"/>
                <a:cs typeface="Arial"/>
              </a:rPr>
              <a:t>на  условиях </a:t>
            </a:r>
            <a:r>
              <a:rPr sz="1400" i="1" spc="-15" dirty="0">
                <a:latin typeface="Arial"/>
                <a:cs typeface="Arial"/>
              </a:rPr>
              <a:t>долевого  </a:t>
            </a:r>
            <a:r>
              <a:rPr sz="1400" i="1" spc="-5" dirty="0">
                <a:latin typeface="Arial"/>
                <a:cs typeface="Arial"/>
              </a:rPr>
              <a:t>софинансирования  </a:t>
            </a:r>
            <a:r>
              <a:rPr sz="1400" i="1" spc="-10" dirty="0">
                <a:latin typeface="Arial"/>
                <a:cs typeface="Arial"/>
              </a:rPr>
              <a:t>расходов других  </a:t>
            </a:r>
            <a:r>
              <a:rPr sz="1400" i="1" spc="-5" dirty="0">
                <a:latin typeface="Arial"/>
                <a:cs typeface="Arial"/>
              </a:rPr>
              <a:t>бюджетов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371926" y="2979272"/>
            <a:ext cx="432434" cy="299720"/>
          </a:xfrm>
          <a:custGeom>
            <a:avLst/>
            <a:gdLst/>
            <a:ahLst/>
            <a:cxnLst/>
            <a:rect l="l" t="t" r="r" b="b"/>
            <a:pathLst>
              <a:path w="432435" h="299720">
                <a:moveTo>
                  <a:pt x="432054" y="149567"/>
                </a:moveTo>
                <a:lnTo>
                  <a:pt x="0" y="149567"/>
                </a:lnTo>
                <a:lnTo>
                  <a:pt x="216027" y="299135"/>
                </a:lnTo>
                <a:lnTo>
                  <a:pt x="432054" y="149567"/>
                </a:lnTo>
                <a:close/>
              </a:path>
              <a:path w="432435" h="299720">
                <a:moveTo>
                  <a:pt x="324040" y="0"/>
                </a:moveTo>
                <a:lnTo>
                  <a:pt x="108013" y="0"/>
                </a:lnTo>
                <a:lnTo>
                  <a:pt x="108013" y="149567"/>
                </a:lnTo>
                <a:lnTo>
                  <a:pt x="324040" y="149567"/>
                </a:lnTo>
                <a:lnTo>
                  <a:pt x="32404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371926" y="2979272"/>
            <a:ext cx="432434" cy="299720"/>
          </a:xfrm>
          <a:custGeom>
            <a:avLst/>
            <a:gdLst/>
            <a:ahLst/>
            <a:cxnLst/>
            <a:rect l="l" t="t" r="r" b="b"/>
            <a:pathLst>
              <a:path w="432435" h="299720">
                <a:moveTo>
                  <a:pt x="0" y="149567"/>
                </a:moveTo>
                <a:lnTo>
                  <a:pt x="108013" y="149567"/>
                </a:lnTo>
                <a:lnTo>
                  <a:pt x="108013" y="0"/>
                </a:lnTo>
                <a:lnTo>
                  <a:pt x="324040" y="0"/>
                </a:lnTo>
                <a:lnTo>
                  <a:pt x="324040" y="149567"/>
                </a:lnTo>
                <a:lnTo>
                  <a:pt x="432054" y="149567"/>
                </a:lnTo>
                <a:lnTo>
                  <a:pt x="216027" y="299135"/>
                </a:lnTo>
                <a:lnTo>
                  <a:pt x="0" y="149567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286116" y="2000234"/>
            <a:ext cx="2628900" cy="990600"/>
          </a:xfrm>
          <a:custGeom>
            <a:avLst/>
            <a:gdLst/>
            <a:ahLst/>
            <a:cxnLst/>
            <a:rect l="l" t="t" r="r" b="b"/>
            <a:pathLst>
              <a:path w="2628900" h="990600">
                <a:moveTo>
                  <a:pt x="1314145" y="0"/>
                </a:moveTo>
                <a:lnTo>
                  <a:pt x="1246519" y="644"/>
                </a:lnTo>
                <a:lnTo>
                  <a:pt x="1179781" y="2556"/>
                </a:lnTo>
                <a:lnTo>
                  <a:pt x="1114014" y="5706"/>
                </a:lnTo>
                <a:lnTo>
                  <a:pt x="1049299" y="10061"/>
                </a:lnTo>
                <a:lnTo>
                  <a:pt x="985720" y="15590"/>
                </a:lnTo>
                <a:lnTo>
                  <a:pt x="923359" y="22264"/>
                </a:lnTo>
                <a:lnTo>
                  <a:pt x="862299" y="30049"/>
                </a:lnTo>
                <a:lnTo>
                  <a:pt x="802621" y="38916"/>
                </a:lnTo>
                <a:lnTo>
                  <a:pt x="744410" y="48833"/>
                </a:lnTo>
                <a:lnTo>
                  <a:pt x="687746" y="59770"/>
                </a:lnTo>
                <a:lnTo>
                  <a:pt x="632714" y="71694"/>
                </a:lnTo>
                <a:lnTo>
                  <a:pt x="579395" y="84575"/>
                </a:lnTo>
                <a:lnTo>
                  <a:pt x="527872" y="98382"/>
                </a:lnTo>
                <a:lnTo>
                  <a:pt x="478227" y="113084"/>
                </a:lnTo>
                <a:lnTo>
                  <a:pt x="430544" y="128649"/>
                </a:lnTo>
                <a:lnTo>
                  <a:pt x="384905" y="145046"/>
                </a:lnTo>
                <a:lnTo>
                  <a:pt x="341392" y="162245"/>
                </a:lnTo>
                <a:lnTo>
                  <a:pt x="300087" y="180214"/>
                </a:lnTo>
                <a:lnTo>
                  <a:pt x="261074" y="198922"/>
                </a:lnTo>
                <a:lnTo>
                  <a:pt x="224436" y="218338"/>
                </a:lnTo>
                <a:lnTo>
                  <a:pt x="190253" y="238431"/>
                </a:lnTo>
                <a:lnTo>
                  <a:pt x="129589" y="280522"/>
                </a:lnTo>
                <a:lnTo>
                  <a:pt x="79742" y="324948"/>
                </a:lnTo>
                <a:lnTo>
                  <a:pt x="41372" y="371458"/>
                </a:lnTo>
                <a:lnTo>
                  <a:pt x="15141" y="419805"/>
                </a:lnTo>
                <a:lnTo>
                  <a:pt x="1709" y="469739"/>
                </a:lnTo>
                <a:lnTo>
                  <a:pt x="0" y="495223"/>
                </a:lnTo>
                <a:lnTo>
                  <a:pt x="1709" y="520708"/>
                </a:lnTo>
                <a:lnTo>
                  <a:pt x="15141" y="570642"/>
                </a:lnTo>
                <a:lnTo>
                  <a:pt x="41372" y="618988"/>
                </a:lnTo>
                <a:lnTo>
                  <a:pt x="79742" y="665499"/>
                </a:lnTo>
                <a:lnTo>
                  <a:pt x="129589" y="709924"/>
                </a:lnTo>
                <a:lnTo>
                  <a:pt x="190253" y="752016"/>
                </a:lnTo>
                <a:lnTo>
                  <a:pt x="224436" y="772109"/>
                </a:lnTo>
                <a:lnTo>
                  <a:pt x="261074" y="791525"/>
                </a:lnTo>
                <a:lnTo>
                  <a:pt x="300087" y="810233"/>
                </a:lnTo>
                <a:lnTo>
                  <a:pt x="341392" y="828202"/>
                </a:lnTo>
                <a:lnTo>
                  <a:pt x="384905" y="845400"/>
                </a:lnTo>
                <a:lnTo>
                  <a:pt x="430544" y="861798"/>
                </a:lnTo>
                <a:lnTo>
                  <a:pt x="478227" y="877363"/>
                </a:lnTo>
                <a:lnTo>
                  <a:pt x="527872" y="892064"/>
                </a:lnTo>
                <a:lnTo>
                  <a:pt x="579395" y="905871"/>
                </a:lnTo>
                <a:lnTo>
                  <a:pt x="632714" y="918753"/>
                </a:lnTo>
                <a:lnTo>
                  <a:pt x="687746" y="930677"/>
                </a:lnTo>
                <a:lnTo>
                  <a:pt x="744410" y="941613"/>
                </a:lnTo>
                <a:lnTo>
                  <a:pt x="802621" y="951530"/>
                </a:lnTo>
                <a:lnTo>
                  <a:pt x="862299" y="960397"/>
                </a:lnTo>
                <a:lnTo>
                  <a:pt x="923359" y="968183"/>
                </a:lnTo>
                <a:lnTo>
                  <a:pt x="985720" y="974856"/>
                </a:lnTo>
                <a:lnTo>
                  <a:pt x="1049299" y="980386"/>
                </a:lnTo>
                <a:lnTo>
                  <a:pt x="1114014" y="984741"/>
                </a:lnTo>
                <a:lnTo>
                  <a:pt x="1179781" y="987890"/>
                </a:lnTo>
                <a:lnTo>
                  <a:pt x="1246519" y="989803"/>
                </a:lnTo>
                <a:lnTo>
                  <a:pt x="1314145" y="990447"/>
                </a:lnTo>
                <a:lnTo>
                  <a:pt x="1381770" y="989803"/>
                </a:lnTo>
                <a:lnTo>
                  <a:pt x="1448508" y="987890"/>
                </a:lnTo>
                <a:lnTo>
                  <a:pt x="1514275" y="984741"/>
                </a:lnTo>
                <a:lnTo>
                  <a:pt x="1578990" y="980386"/>
                </a:lnTo>
                <a:lnTo>
                  <a:pt x="1642569" y="974856"/>
                </a:lnTo>
                <a:lnTo>
                  <a:pt x="1704930" y="968183"/>
                </a:lnTo>
                <a:lnTo>
                  <a:pt x="1765991" y="960397"/>
                </a:lnTo>
                <a:lnTo>
                  <a:pt x="1825668" y="951530"/>
                </a:lnTo>
                <a:lnTo>
                  <a:pt x="1883880" y="941613"/>
                </a:lnTo>
                <a:lnTo>
                  <a:pt x="1940543" y="930677"/>
                </a:lnTo>
                <a:lnTo>
                  <a:pt x="1995576" y="918753"/>
                </a:lnTo>
                <a:lnTo>
                  <a:pt x="2048895" y="905871"/>
                </a:lnTo>
                <a:lnTo>
                  <a:pt x="2100418" y="892064"/>
                </a:lnTo>
                <a:lnTo>
                  <a:pt x="2150062" y="877363"/>
                </a:lnTo>
                <a:lnTo>
                  <a:pt x="2197745" y="861798"/>
                </a:lnTo>
                <a:lnTo>
                  <a:pt x="2243385" y="845400"/>
                </a:lnTo>
                <a:lnTo>
                  <a:pt x="2286898" y="828202"/>
                </a:lnTo>
                <a:lnTo>
                  <a:pt x="2328202" y="810233"/>
                </a:lnTo>
                <a:lnTo>
                  <a:pt x="2367215" y="791525"/>
                </a:lnTo>
                <a:lnTo>
                  <a:pt x="2403854" y="772109"/>
                </a:lnTo>
                <a:lnTo>
                  <a:pt x="2438036" y="752016"/>
                </a:lnTo>
                <a:lnTo>
                  <a:pt x="2498700" y="709924"/>
                </a:lnTo>
                <a:lnTo>
                  <a:pt x="2548548" y="665499"/>
                </a:lnTo>
                <a:lnTo>
                  <a:pt x="2586917" y="618988"/>
                </a:lnTo>
                <a:lnTo>
                  <a:pt x="2613148" y="570642"/>
                </a:lnTo>
                <a:lnTo>
                  <a:pt x="2626580" y="520708"/>
                </a:lnTo>
                <a:lnTo>
                  <a:pt x="2628290" y="495223"/>
                </a:lnTo>
                <a:lnTo>
                  <a:pt x="2626580" y="469739"/>
                </a:lnTo>
                <a:lnTo>
                  <a:pt x="2613148" y="419805"/>
                </a:lnTo>
                <a:lnTo>
                  <a:pt x="2586917" y="371458"/>
                </a:lnTo>
                <a:lnTo>
                  <a:pt x="2548548" y="324948"/>
                </a:lnTo>
                <a:lnTo>
                  <a:pt x="2498700" y="280522"/>
                </a:lnTo>
                <a:lnTo>
                  <a:pt x="2438036" y="238431"/>
                </a:lnTo>
                <a:lnTo>
                  <a:pt x="2403854" y="218338"/>
                </a:lnTo>
                <a:lnTo>
                  <a:pt x="2367215" y="198922"/>
                </a:lnTo>
                <a:lnTo>
                  <a:pt x="2328202" y="180214"/>
                </a:lnTo>
                <a:lnTo>
                  <a:pt x="2286898" y="162245"/>
                </a:lnTo>
                <a:lnTo>
                  <a:pt x="2243385" y="145046"/>
                </a:lnTo>
                <a:lnTo>
                  <a:pt x="2197745" y="128649"/>
                </a:lnTo>
                <a:lnTo>
                  <a:pt x="2150062" y="113084"/>
                </a:lnTo>
                <a:lnTo>
                  <a:pt x="2100418" y="98382"/>
                </a:lnTo>
                <a:lnTo>
                  <a:pt x="2048895" y="84575"/>
                </a:lnTo>
                <a:lnTo>
                  <a:pt x="1995576" y="71694"/>
                </a:lnTo>
                <a:lnTo>
                  <a:pt x="1940543" y="59770"/>
                </a:lnTo>
                <a:lnTo>
                  <a:pt x="1883880" y="48833"/>
                </a:lnTo>
                <a:lnTo>
                  <a:pt x="1825668" y="38916"/>
                </a:lnTo>
                <a:lnTo>
                  <a:pt x="1765991" y="30049"/>
                </a:lnTo>
                <a:lnTo>
                  <a:pt x="1704930" y="22264"/>
                </a:lnTo>
                <a:lnTo>
                  <a:pt x="1642569" y="15590"/>
                </a:lnTo>
                <a:lnTo>
                  <a:pt x="1578990" y="10061"/>
                </a:lnTo>
                <a:lnTo>
                  <a:pt x="1514275" y="5706"/>
                </a:lnTo>
                <a:lnTo>
                  <a:pt x="1448508" y="2556"/>
                </a:lnTo>
                <a:lnTo>
                  <a:pt x="1381770" y="644"/>
                </a:lnTo>
                <a:lnTo>
                  <a:pt x="1314145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286116" y="2000234"/>
            <a:ext cx="2628900" cy="990600"/>
          </a:xfrm>
          <a:custGeom>
            <a:avLst/>
            <a:gdLst/>
            <a:ahLst/>
            <a:cxnLst/>
            <a:rect l="l" t="t" r="r" b="b"/>
            <a:pathLst>
              <a:path w="2628900" h="990600">
                <a:moveTo>
                  <a:pt x="0" y="495223"/>
                </a:moveTo>
                <a:lnTo>
                  <a:pt x="6784" y="444589"/>
                </a:lnTo>
                <a:lnTo>
                  <a:pt x="26698" y="395418"/>
                </a:lnTo>
                <a:lnTo>
                  <a:pt x="59081" y="347958"/>
                </a:lnTo>
                <a:lnTo>
                  <a:pt x="103272" y="302459"/>
                </a:lnTo>
                <a:lnTo>
                  <a:pt x="158610" y="259169"/>
                </a:lnTo>
                <a:lnTo>
                  <a:pt x="224436" y="218338"/>
                </a:lnTo>
                <a:lnTo>
                  <a:pt x="261074" y="198922"/>
                </a:lnTo>
                <a:lnTo>
                  <a:pt x="300087" y="180214"/>
                </a:lnTo>
                <a:lnTo>
                  <a:pt x="341392" y="162245"/>
                </a:lnTo>
                <a:lnTo>
                  <a:pt x="384905" y="145046"/>
                </a:lnTo>
                <a:lnTo>
                  <a:pt x="430544" y="128649"/>
                </a:lnTo>
                <a:lnTo>
                  <a:pt x="478227" y="113084"/>
                </a:lnTo>
                <a:lnTo>
                  <a:pt x="527872" y="98382"/>
                </a:lnTo>
                <a:lnTo>
                  <a:pt x="579395" y="84575"/>
                </a:lnTo>
                <a:lnTo>
                  <a:pt x="632714" y="71694"/>
                </a:lnTo>
                <a:lnTo>
                  <a:pt x="687746" y="59770"/>
                </a:lnTo>
                <a:lnTo>
                  <a:pt x="744410" y="48833"/>
                </a:lnTo>
                <a:lnTo>
                  <a:pt x="802621" y="38916"/>
                </a:lnTo>
                <a:lnTo>
                  <a:pt x="862299" y="30049"/>
                </a:lnTo>
                <a:lnTo>
                  <a:pt x="923359" y="22264"/>
                </a:lnTo>
                <a:lnTo>
                  <a:pt x="985720" y="15590"/>
                </a:lnTo>
                <a:lnTo>
                  <a:pt x="1049299" y="10061"/>
                </a:lnTo>
                <a:lnTo>
                  <a:pt x="1114014" y="5706"/>
                </a:lnTo>
                <a:lnTo>
                  <a:pt x="1179781" y="2556"/>
                </a:lnTo>
                <a:lnTo>
                  <a:pt x="1246519" y="644"/>
                </a:lnTo>
                <a:lnTo>
                  <a:pt x="1314145" y="0"/>
                </a:lnTo>
                <a:lnTo>
                  <a:pt x="1381770" y="644"/>
                </a:lnTo>
                <a:lnTo>
                  <a:pt x="1448508" y="2556"/>
                </a:lnTo>
                <a:lnTo>
                  <a:pt x="1514275" y="5706"/>
                </a:lnTo>
                <a:lnTo>
                  <a:pt x="1578990" y="10061"/>
                </a:lnTo>
                <a:lnTo>
                  <a:pt x="1642569" y="15590"/>
                </a:lnTo>
                <a:lnTo>
                  <a:pt x="1704930" y="22264"/>
                </a:lnTo>
                <a:lnTo>
                  <a:pt x="1765991" y="30049"/>
                </a:lnTo>
                <a:lnTo>
                  <a:pt x="1825668" y="38916"/>
                </a:lnTo>
                <a:lnTo>
                  <a:pt x="1883880" y="48833"/>
                </a:lnTo>
                <a:lnTo>
                  <a:pt x="1940543" y="59770"/>
                </a:lnTo>
                <a:lnTo>
                  <a:pt x="1995576" y="71694"/>
                </a:lnTo>
                <a:lnTo>
                  <a:pt x="2048895" y="84575"/>
                </a:lnTo>
                <a:lnTo>
                  <a:pt x="2100418" y="98382"/>
                </a:lnTo>
                <a:lnTo>
                  <a:pt x="2150062" y="113084"/>
                </a:lnTo>
                <a:lnTo>
                  <a:pt x="2197745" y="128649"/>
                </a:lnTo>
                <a:lnTo>
                  <a:pt x="2243385" y="145046"/>
                </a:lnTo>
                <a:lnTo>
                  <a:pt x="2286898" y="162245"/>
                </a:lnTo>
                <a:lnTo>
                  <a:pt x="2328202" y="180214"/>
                </a:lnTo>
                <a:lnTo>
                  <a:pt x="2367215" y="198922"/>
                </a:lnTo>
                <a:lnTo>
                  <a:pt x="2403854" y="218338"/>
                </a:lnTo>
                <a:lnTo>
                  <a:pt x="2438036" y="238431"/>
                </a:lnTo>
                <a:lnTo>
                  <a:pt x="2498700" y="280522"/>
                </a:lnTo>
                <a:lnTo>
                  <a:pt x="2548548" y="324948"/>
                </a:lnTo>
                <a:lnTo>
                  <a:pt x="2586917" y="371458"/>
                </a:lnTo>
                <a:lnTo>
                  <a:pt x="2613148" y="419805"/>
                </a:lnTo>
                <a:lnTo>
                  <a:pt x="2626580" y="469739"/>
                </a:lnTo>
                <a:lnTo>
                  <a:pt x="2628290" y="495223"/>
                </a:lnTo>
                <a:lnTo>
                  <a:pt x="2626580" y="520708"/>
                </a:lnTo>
                <a:lnTo>
                  <a:pt x="2613148" y="570642"/>
                </a:lnTo>
                <a:lnTo>
                  <a:pt x="2586917" y="618988"/>
                </a:lnTo>
                <a:lnTo>
                  <a:pt x="2548548" y="665499"/>
                </a:lnTo>
                <a:lnTo>
                  <a:pt x="2498700" y="709924"/>
                </a:lnTo>
                <a:lnTo>
                  <a:pt x="2438036" y="752016"/>
                </a:lnTo>
                <a:lnTo>
                  <a:pt x="2403854" y="772109"/>
                </a:lnTo>
                <a:lnTo>
                  <a:pt x="2367215" y="791525"/>
                </a:lnTo>
                <a:lnTo>
                  <a:pt x="2328202" y="810233"/>
                </a:lnTo>
                <a:lnTo>
                  <a:pt x="2286898" y="828202"/>
                </a:lnTo>
                <a:lnTo>
                  <a:pt x="2243385" y="845400"/>
                </a:lnTo>
                <a:lnTo>
                  <a:pt x="2197745" y="861798"/>
                </a:lnTo>
                <a:lnTo>
                  <a:pt x="2150062" y="877363"/>
                </a:lnTo>
                <a:lnTo>
                  <a:pt x="2100418" y="892064"/>
                </a:lnTo>
                <a:lnTo>
                  <a:pt x="2048895" y="905871"/>
                </a:lnTo>
                <a:lnTo>
                  <a:pt x="1995576" y="918753"/>
                </a:lnTo>
                <a:lnTo>
                  <a:pt x="1940543" y="930677"/>
                </a:lnTo>
                <a:lnTo>
                  <a:pt x="1883880" y="941613"/>
                </a:lnTo>
                <a:lnTo>
                  <a:pt x="1825668" y="951530"/>
                </a:lnTo>
                <a:lnTo>
                  <a:pt x="1765991" y="960397"/>
                </a:lnTo>
                <a:lnTo>
                  <a:pt x="1704930" y="968183"/>
                </a:lnTo>
                <a:lnTo>
                  <a:pt x="1642569" y="974856"/>
                </a:lnTo>
                <a:lnTo>
                  <a:pt x="1578990" y="980386"/>
                </a:lnTo>
                <a:lnTo>
                  <a:pt x="1514275" y="984741"/>
                </a:lnTo>
                <a:lnTo>
                  <a:pt x="1448508" y="987890"/>
                </a:lnTo>
                <a:lnTo>
                  <a:pt x="1381770" y="989803"/>
                </a:lnTo>
                <a:lnTo>
                  <a:pt x="1314145" y="990447"/>
                </a:lnTo>
                <a:lnTo>
                  <a:pt x="1246519" y="989803"/>
                </a:lnTo>
                <a:lnTo>
                  <a:pt x="1179781" y="987890"/>
                </a:lnTo>
                <a:lnTo>
                  <a:pt x="1114014" y="984741"/>
                </a:lnTo>
                <a:lnTo>
                  <a:pt x="1049299" y="980386"/>
                </a:lnTo>
                <a:lnTo>
                  <a:pt x="985720" y="974856"/>
                </a:lnTo>
                <a:lnTo>
                  <a:pt x="923359" y="968183"/>
                </a:lnTo>
                <a:lnTo>
                  <a:pt x="862299" y="960397"/>
                </a:lnTo>
                <a:lnTo>
                  <a:pt x="802621" y="951530"/>
                </a:lnTo>
                <a:lnTo>
                  <a:pt x="744410" y="941613"/>
                </a:lnTo>
                <a:lnTo>
                  <a:pt x="687746" y="930677"/>
                </a:lnTo>
                <a:lnTo>
                  <a:pt x="632714" y="918753"/>
                </a:lnTo>
                <a:lnTo>
                  <a:pt x="579395" y="905871"/>
                </a:lnTo>
                <a:lnTo>
                  <a:pt x="527872" y="892064"/>
                </a:lnTo>
                <a:lnTo>
                  <a:pt x="478227" y="877363"/>
                </a:lnTo>
                <a:lnTo>
                  <a:pt x="430544" y="861798"/>
                </a:lnTo>
                <a:lnTo>
                  <a:pt x="384905" y="845400"/>
                </a:lnTo>
                <a:lnTo>
                  <a:pt x="341392" y="828202"/>
                </a:lnTo>
                <a:lnTo>
                  <a:pt x="300087" y="810233"/>
                </a:lnTo>
                <a:lnTo>
                  <a:pt x="261074" y="791525"/>
                </a:lnTo>
                <a:lnTo>
                  <a:pt x="224436" y="772109"/>
                </a:lnTo>
                <a:lnTo>
                  <a:pt x="190253" y="752016"/>
                </a:lnTo>
                <a:lnTo>
                  <a:pt x="129589" y="709924"/>
                </a:lnTo>
                <a:lnTo>
                  <a:pt x="79742" y="665499"/>
                </a:lnTo>
                <a:lnTo>
                  <a:pt x="41372" y="618988"/>
                </a:lnTo>
                <a:lnTo>
                  <a:pt x="15141" y="570642"/>
                </a:lnTo>
                <a:lnTo>
                  <a:pt x="1709" y="520708"/>
                </a:lnTo>
                <a:lnTo>
                  <a:pt x="0" y="495223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3910048" y="2356266"/>
            <a:ext cx="13792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5" dirty="0">
                <a:latin typeface="Arial"/>
                <a:cs typeface="Arial"/>
              </a:rPr>
              <a:t>О</a:t>
            </a:r>
            <a:r>
              <a:rPr sz="1600" b="1" spc="-10" dirty="0">
                <a:latin typeface="Arial"/>
                <a:cs typeface="Arial"/>
              </a:rPr>
              <a:t>пр</a:t>
            </a:r>
            <a:r>
              <a:rPr sz="1600" b="1" spc="-5" dirty="0">
                <a:latin typeface="Arial"/>
                <a:cs typeface="Arial"/>
              </a:rPr>
              <a:t>е</a:t>
            </a:r>
            <a:r>
              <a:rPr sz="1600" b="1" spc="-15" dirty="0">
                <a:latin typeface="Arial"/>
                <a:cs typeface="Arial"/>
              </a:rPr>
              <a:t>д</a:t>
            </a:r>
            <a:r>
              <a:rPr sz="1600" b="1" spc="-5" dirty="0">
                <a:latin typeface="Arial"/>
                <a:cs typeface="Arial"/>
              </a:rPr>
              <a:t>е</a:t>
            </a:r>
            <a:r>
              <a:rPr sz="1600" b="1" spc="-35" dirty="0">
                <a:latin typeface="Arial"/>
                <a:cs typeface="Arial"/>
              </a:rPr>
              <a:t>л</a:t>
            </a:r>
            <a:r>
              <a:rPr sz="1600" b="1" spc="-5" dirty="0">
                <a:latin typeface="Arial"/>
                <a:cs typeface="Arial"/>
              </a:rPr>
              <a:t>е</a:t>
            </a:r>
            <a:r>
              <a:rPr sz="1600" b="1" spc="-10" dirty="0">
                <a:latin typeface="Arial"/>
                <a:cs typeface="Arial"/>
              </a:rPr>
              <a:t>н</a:t>
            </a:r>
            <a:r>
              <a:rPr sz="1600" b="1" spc="-5" dirty="0">
                <a:latin typeface="Arial"/>
                <a:cs typeface="Arial"/>
              </a:rPr>
              <a:t>ие</a:t>
            </a:r>
            <a:endParaRPr sz="16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395536" y="2182423"/>
            <a:ext cx="2664460" cy="4431665"/>
          </a:xfrm>
          <a:custGeom>
            <a:avLst/>
            <a:gdLst/>
            <a:ahLst/>
            <a:cxnLst/>
            <a:rect l="l" t="t" r="r" b="b"/>
            <a:pathLst>
              <a:path w="2664460" h="4431665">
                <a:moveTo>
                  <a:pt x="2220239" y="0"/>
                </a:moveTo>
                <a:lnTo>
                  <a:pt x="444055" y="0"/>
                </a:lnTo>
                <a:lnTo>
                  <a:pt x="395669" y="2605"/>
                </a:lnTo>
                <a:lnTo>
                  <a:pt x="348793" y="10241"/>
                </a:lnTo>
                <a:lnTo>
                  <a:pt x="303697" y="22637"/>
                </a:lnTo>
                <a:lnTo>
                  <a:pt x="260653" y="39522"/>
                </a:lnTo>
                <a:lnTo>
                  <a:pt x="219930" y="60625"/>
                </a:lnTo>
                <a:lnTo>
                  <a:pt x="181800" y="85675"/>
                </a:lnTo>
                <a:lnTo>
                  <a:pt x="146533" y="114401"/>
                </a:lnTo>
                <a:lnTo>
                  <a:pt x="114401" y="146533"/>
                </a:lnTo>
                <a:lnTo>
                  <a:pt x="85675" y="181800"/>
                </a:lnTo>
                <a:lnTo>
                  <a:pt x="60625" y="219930"/>
                </a:lnTo>
                <a:lnTo>
                  <a:pt x="39522" y="260653"/>
                </a:lnTo>
                <a:lnTo>
                  <a:pt x="22637" y="303697"/>
                </a:lnTo>
                <a:lnTo>
                  <a:pt x="10241" y="348793"/>
                </a:lnTo>
                <a:lnTo>
                  <a:pt x="2605" y="395669"/>
                </a:lnTo>
                <a:lnTo>
                  <a:pt x="0" y="444055"/>
                </a:lnTo>
                <a:lnTo>
                  <a:pt x="0" y="3987507"/>
                </a:lnTo>
                <a:lnTo>
                  <a:pt x="2605" y="4035891"/>
                </a:lnTo>
                <a:lnTo>
                  <a:pt x="10241" y="4082765"/>
                </a:lnTo>
                <a:lnTo>
                  <a:pt x="22637" y="4127860"/>
                </a:lnTo>
                <a:lnTo>
                  <a:pt x="39522" y="4170904"/>
                </a:lnTo>
                <a:lnTo>
                  <a:pt x="60625" y="4211627"/>
                </a:lnTo>
                <a:lnTo>
                  <a:pt x="85675" y="4249757"/>
                </a:lnTo>
                <a:lnTo>
                  <a:pt x="114401" y="4285024"/>
                </a:lnTo>
                <a:lnTo>
                  <a:pt x="146533" y="4317157"/>
                </a:lnTo>
                <a:lnTo>
                  <a:pt x="181800" y="4345884"/>
                </a:lnTo>
                <a:lnTo>
                  <a:pt x="219930" y="4370935"/>
                </a:lnTo>
                <a:lnTo>
                  <a:pt x="260653" y="4392038"/>
                </a:lnTo>
                <a:lnTo>
                  <a:pt x="303697" y="4408924"/>
                </a:lnTo>
                <a:lnTo>
                  <a:pt x="348793" y="4421320"/>
                </a:lnTo>
                <a:lnTo>
                  <a:pt x="395669" y="4428957"/>
                </a:lnTo>
                <a:lnTo>
                  <a:pt x="444055" y="4431563"/>
                </a:lnTo>
                <a:lnTo>
                  <a:pt x="2220239" y="4431563"/>
                </a:lnTo>
                <a:lnTo>
                  <a:pt x="2268624" y="4428957"/>
                </a:lnTo>
                <a:lnTo>
                  <a:pt x="2315501" y="4421320"/>
                </a:lnTo>
                <a:lnTo>
                  <a:pt x="2360597" y="4408924"/>
                </a:lnTo>
                <a:lnTo>
                  <a:pt x="2403641" y="4392038"/>
                </a:lnTo>
                <a:lnTo>
                  <a:pt x="2444364" y="4370935"/>
                </a:lnTo>
                <a:lnTo>
                  <a:pt x="2482494" y="4345884"/>
                </a:lnTo>
                <a:lnTo>
                  <a:pt x="2517761" y="4317157"/>
                </a:lnTo>
                <a:lnTo>
                  <a:pt x="2549892" y="4285024"/>
                </a:lnTo>
                <a:lnTo>
                  <a:pt x="2578619" y="4249757"/>
                </a:lnTo>
                <a:lnTo>
                  <a:pt x="2603669" y="4211627"/>
                </a:lnTo>
                <a:lnTo>
                  <a:pt x="2624772" y="4170904"/>
                </a:lnTo>
                <a:lnTo>
                  <a:pt x="2641657" y="4127860"/>
                </a:lnTo>
                <a:lnTo>
                  <a:pt x="2654053" y="4082765"/>
                </a:lnTo>
                <a:lnTo>
                  <a:pt x="2661689" y="4035891"/>
                </a:lnTo>
                <a:lnTo>
                  <a:pt x="2664294" y="3987507"/>
                </a:lnTo>
                <a:lnTo>
                  <a:pt x="2664294" y="444055"/>
                </a:lnTo>
                <a:lnTo>
                  <a:pt x="2661689" y="395669"/>
                </a:lnTo>
                <a:lnTo>
                  <a:pt x="2654053" y="348793"/>
                </a:lnTo>
                <a:lnTo>
                  <a:pt x="2641657" y="303697"/>
                </a:lnTo>
                <a:lnTo>
                  <a:pt x="2624772" y="260653"/>
                </a:lnTo>
                <a:lnTo>
                  <a:pt x="2603669" y="219930"/>
                </a:lnTo>
                <a:lnTo>
                  <a:pt x="2578619" y="181800"/>
                </a:lnTo>
                <a:lnTo>
                  <a:pt x="2549892" y="146533"/>
                </a:lnTo>
                <a:lnTo>
                  <a:pt x="2517761" y="114401"/>
                </a:lnTo>
                <a:lnTo>
                  <a:pt x="2482494" y="85675"/>
                </a:lnTo>
                <a:lnTo>
                  <a:pt x="2444364" y="60625"/>
                </a:lnTo>
                <a:lnTo>
                  <a:pt x="2403641" y="39522"/>
                </a:lnTo>
                <a:lnTo>
                  <a:pt x="2360597" y="22637"/>
                </a:lnTo>
                <a:lnTo>
                  <a:pt x="2315501" y="10241"/>
                </a:lnTo>
                <a:lnTo>
                  <a:pt x="2268624" y="2605"/>
                </a:lnTo>
                <a:lnTo>
                  <a:pt x="2220239" y="0"/>
                </a:lnTo>
                <a:close/>
              </a:path>
            </a:pathLst>
          </a:custGeom>
          <a:solidFill>
            <a:srgbClr val="999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95536" y="2182423"/>
            <a:ext cx="2664460" cy="4431665"/>
          </a:xfrm>
          <a:custGeom>
            <a:avLst/>
            <a:gdLst/>
            <a:ahLst/>
            <a:cxnLst/>
            <a:rect l="l" t="t" r="r" b="b"/>
            <a:pathLst>
              <a:path w="2664460" h="4431665">
                <a:moveTo>
                  <a:pt x="0" y="444055"/>
                </a:moveTo>
                <a:lnTo>
                  <a:pt x="2605" y="395669"/>
                </a:lnTo>
                <a:lnTo>
                  <a:pt x="10241" y="348793"/>
                </a:lnTo>
                <a:lnTo>
                  <a:pt x="22637" y="303697"/>
                </a:lnTo>
                <a:lnTo>
                  <a:pt x="39522" y="260653"/>
                </a:lnTo>
                <a:lnTo>
                  <a:pt x="60625" y="219930"/>
                </a:lnTo>
                <a:lnTo>
                  <a:pt x="85675" y="181800"/>
                </a:lnTo>
                <a:lnTo>
                  <a:pt x="114401" y="146533"/>
                </a:lnTo>
                <a:lnTo>
                  <a:pt x="146533" y="114401"/>
                </a:lnTo>
                <a:lnTo>
                  <a:pt x="181800" y="85675"/>
                </a:lnTo>
                <a:lnTo>
                  <a:pt x="219930" y="60625"/>
                </a:lnTo>
                <a:lnTo>
                  <a:pt x="260653" y="39522"/>
                </a:lnTo>
                <a:lnTo>
                  <a:pt x="303697" y="22637"/>
                </a:lnTo>
                <a:lnTo>
                  <a:pt x="348793" y="10241"/>
                </a:lnTo>
                <a:lnTo>
                  <a:pt x="395669" y="2605"/>
                </a:lnTo>
                <a:lnTo>
                  <a:pt x="444055" y="0"/>
                </a:lnTo>
                <a:lnTo>
                  <a:pt x="2220239" y="0"/>
                </a:lnTo>
                <a:lnTo>
                  <a:pt x="2268624" y="2605"/>
                </a:lnTo>
                <a:lnTo>
                  <a:pt x="2315501" y="10241"/>
                </a:lnTo>
                <a:lnTo>
                  <a:pt x="2360597" y="22637"/>
                </a:lnTo>
                <a:lnTo>
                  <a:pt x="2403641" y="39522"/>
                </a:lnTo>
                <a:lnTo>
                  <a:pt x="2444364" y="60625"/>
                </a:lnTo>
                <a:lnTo>
                  <a:pt x="2482494" y="85675"/>
                </a:lnTo>
                <a:lnTo>
                  <a:pt x="2517761" y="114401"/>
                </a:lnTo>
                <a:lnTo>
                  <a:pt x="2549892" y="146533"/>
                </a:lnTo>
                <a:lnTo>
                  <a:pt x="2578619" y="181800"/>
                </a:lnTo>
                <a:lnTo>
                  <a:pt x="2603669" y="219930"/>
                </a:lnTo>
                <a:lnTo>
                  <a:pt x="2624772" y="260653"/>
                </a:lnTo>
                <a:lnTo>
                  <a:pt x="2641657" y="303697"/>
                </a:lnTo>
                <a:lnTo>
                  <a:pt x="2654053" y="348793"/>
                </a:lnTo>
                <a:lnTo>
                  <a:pt x="2661689" y="395669"/>
                </a:lnTo>
                <a:lnTo>
                  <a:pt x="2664294" y="444055"/>
                </a:lnTo>
                <a:lnTo>
                  <a:pt x="2664294" y="3987507"/>
                </a:lnTo>
                <a:lnTo>
                  <a:pt x="2661689" y="4035891"/>
                </a:lnTo>
                <a:lnTo>
                  <a:pt x="2654053" y="4082765"/>
                </a:lnTo>
                <a:lnTo>
                  <a:pt x="2641657" y="4127860"/>
                </a:lnTo>
                <a:lnTo>
                  <a:pt x="2624772" y="4170904"/>
                </a:lnTo>
                <a:lnTo>
                  <a:pt x="2603669" y="4211627"/>
                </a:lnTo>
                <a:lnTo>
                  <a:pt x="2578619" y="4249757"/>
                </a:lnTo>
                <a:lnTo>
                  <a:pt x="2549892" y="4285024"/>
                </a:lnTo>
                <a:lnTo>
                  <a:pt x="2517761" y="4317157"/>
                </a:lnTo>
                <a:lnTo>
                  <a:pt x="2482494" y="4345884"/>
                </a:lnTo>
                <a:lnTo>
                  <a:pt x="2444364" y="4370935"/>
                </a:lnTo>
                <a:lnTo>
                  <a:pt x="2403641" y="4392038"/>
                </a:lnTo>
                <a:lnTo>
                  <a:pt x="2360597" y="4408924"/>
                </a:lnTo>
                <a:lnTo>
                  <a:pt x="2315501" y="4421320"/>
                </a:lnTo>
                <a:lnTo>
                  <a:pt x="2268624" y="4428957"/>
                </a:lnTo>
                <a:lnTo>
                  <a:pt x="2220239" y="4431563"/>
                </a:lnTo>
                <a:lnTo>
                  <a:pt x="444055" y="4431563"/>
                </a:lnTo>
                <a:lnTo>
                  <a:pt x="395669" y="4428957"/>
                </a:lnTo>
                <a:lnTo>
                  <a:pt x="348793" y="4421320"/>
                </a:lnTo>
                <a:lnTo>
                  <a:pt x="303697" y="4408924"/>
                </a:lnTo>
                <a:lnTo>
                  <a:pt x="260653" y="4392038"/>
                </a:lnTo>
                <a:lnTo>
                  <a:pt x="219930" y="4370935"/>
                </a:lnTo>
                <a:lnTo>
                  <a:pt x="181800" y="4345884"/>
                </a:lnTo>
                <a:lnTo>
                  <a:pt x="146533" y="4317157"/>
                </a:lnTo>
                <a:lnTo>
                  <a:pt x="114401" y="4285024"/>
                </a:lnTo>
                <a:lnTo>
                  <a:pt x="85675" y="4249757"/>
                </a:lnTo>
                <a:lnTo>
                  <a:pt x="60625" y="4211627"/>
                </a:lnTo>
                <a:lnTo>
                  <a:pt x="39522" y="4170904"/>
                </a:lnTo>
                <a:lnTo>
                  <a:pt x="22637" y="4127860"/>
                </a:lnTo>
                <a:lnTo>
                  <a:pt x="10241" y="4082765"/>
                </a:lnTo>
                <a:lnTo>
                  <a:pt x="2605" y="4035891"/>
                </a:lnTo>
                <a:lnTo>
                  <a:pt x="0" y="3987507"/>
                </a:lnTo>
                <a:lnTo>
                  <a:pt x="0" y="444055"/>
                </a:lnTo>
                <a:close/>
              </a:path>
            </a:pathLst>
          </a:custGeom>
          <a:ln w="25399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143170" y="2182417"/>
            <a:ext cx="2628900" cy="4431665"/>
          </a:xfrm>
          <a:custGeom>
            <a:avLst/>
            <a:gdLst/>
            <a:ahLst/>
            <a:cxnLst/>
            <a:rect l="l" t="t" r="r" b="b"/>
            <a:pathLst>
              <a:path w="2628900" h="4431665">
                <a:moveTo>
                  <a:pt x="2190229" y="0"/>
                </a:moveTo>
                <a:lnTo>
                  <a:pt x="438061" y="0"/>
                </a:lnTo>
                <a:lnTo>
                  <a:pt x="390329" y="2570"/>
                </a:lnTo>
                <a:lnTo>
                  <a:pt x="344086" y="10103"/>
                </a:lnTo>
                <a:lnTo>
                  <a:pt x="299599" y="22332"/>
                </a:lnTo>
                <a:lnTo>
                  <a:pt x="257136" y="38989"/>
                </a:lnTo>
                <a:lnTo>
                  <a:pt x="216963" y="59808"/>
                </a:lnTo>
                <a:lnTo>
                  <a:pt x="179347" y="84520"/>
                </a:lnTo>
                <a:lnTo>
                  <a:pt x="144557" y="112859"/>
                </a:lnTo>
                <a:lnTo>
                  <a:pt x="112859" y="144557"/>
                </a:lnTo>
                <a:lnTo>
                  <a:pt x="84520" y="179347"/>
                </a:lnTo>
                <a:lnTo>
                  <a:pt x="59808" y="216963"/>
                </a:lnTo>
                <a:lnTo>
                  <a:pt x="38989" y="257136"/>
                </a:lnTo>
                <a:lnTo>
                  <a:pt x="22332" y="299599"/>
                </a:lnTo>
                <a:lnTo>
                  <a:pt x="10103" y="344086"/>
                </a:lnTo>
                <a:lnTo>
                  <a:pt x="2570" y="390329"/>
                </a:lnTo>
                <a:lnTo>
                  <a:pt x="0" y="438061"/>
                </a:lnTo>
                <a:lnTo>
                  <a:pt x="0" y="3993515"/>
                </a:lnTo>
                <a:lnTo>
                  <a:pt x="2570" y="4041244"/>
                </a:lnTo>
                <a:lnTo>
                  <a:pt x="10103" y="4087485"/>
                </a:lnTo>
                <a:lnTo>
                  <a:pt x="22332" y="4131970"/>
                </a:lnTo>
                <a:lnTo>
                  <a:pt x="38989" y="4174432"/>
                </a:lnTo>
                <a:lnTo>
                  <a:pt x="59808" y="4214604"/>
                </a:lnTo>
                <a:lnTo>
                  <a:pt x="84520" y="4252218"/>
                </a:lnTo>
                <a:lnTo>
                  <a:pt x="112859" y="4287008"/>
                </a:lnTo>
                <a:lnTo>
                  <a:pt x="144557" y="4318705"/>
                </a:lnTo>
                <a:lnTo>
                  <a:pt x="179347" y="4347043"/>
                </a:lnTo>
                <a:lnTo>
                  <a:pt x="216963" y="4371755"/>
                </a:lnTo>
                <a:lnTo>
                  <a:pt x="257136" y="4392573"/>
                </a:lnTo>
                <a:lnTo>
                  <a:pt x="299599" y="4409230"/>
                </a:lnTo>
                <a:lnTo>
                  <a:pt x="344086" y="4421459"/>
                </a:lnTo>
                <a:lnTo>
                  <a:pt x="390329" y="4428992"/>
                </a:lnTo>
                <a:lnTo>
                  <a:pt x="438061" y="4431563"/>
                </a:lnTo>
                <a:lnTo>
                  <a:pt x="2190229" y="4431563"/>
                </a:lnTo>
                <a:lnTo>
                  <a:pt x="2237960" y="4428992"/>
                </a:lnTo>
                <a:lnTo>
                  <a:pt x="2284203" y="4421459"/>
                </a:lnTo>
                <a:lnTo>
                  <a:pt x="2328690" y="4409230"/>
                </a:lnTo>
                <a:lnTo>
                  <a:pt x="2371154" y="4392573"/>
                </a:lnTo>
                <a:lnTo>
                  <a:pt x="2411327" y="4371755"/>
                </a:lnTo>
                <a:lnTo>
                  <a:pt x="2448942" y="4347043"/>
                </a:lnTo>
                <a:lnTo>
                  <a:pt x="2483733" y="4318705"/>
                </a:lnTo>
                <a:lnTo>
                  <a:pt x="2515431" y="4287008"/>
                </a:lnTo>
                <a:lnTo>
                  <a:pt x="2543770" y="4252218"/>
                </a:lnTo>
                <a:lnTo>
                  <a:pt x="2568482" y="4214604"/>
                </a:lnTo>
                <a:lnTo>
                  <a:pt x="2589300" y="4174432"/>
                </a:lnTo>
                <a:lnTo>
                  <a:pt x="2605957" y="4131970"/>
                </a:lnTo>
                <a:lnTo>
                  <a:pt x="2618186" y="4087485"/>
                </a:lnTo>
                <a:lnTo>
                  <a:pt x="2625719" y="4041244"/>
                </a:lnTo>
                <a:lnTo>
                  <a:pt x="2628290" y="3993515"/>
                </a:lnTo>
                <a:lnTo>
                  <a:pt x="2628290" y="438061"/>
                </a:lnTo>
                <a:lnTo>
                  <a:pt x="2625719" y="390329"/>
                </a:lnTo>
                <a:lnTo>
                  <a:pt x="2618186" y="344086"/>
                </a:lnTo>
                <a:lnTo>
                  <a:pt x="2605957" y="299599"/>
                </a:lnTo>
                <a:lnTo>
                  <a:pt x="2589300" y="257136"/>
                </a:lnTo>
                <a:lnTo>
                  <a:pt x="2568482" y="216963"/>
                </a:lnTo>
                <a:lnTo>
                  <a:pt x="2543770" y="179347"/>
                </a:lnTo>
                <a:lnTo>
                  <a:pt x="2515431" y="144557"/>
                </a:lnTo>
                <a:lnTo>
                  <a:pt x="2483733" y="112859"/>
                </a:lnTo>
                <a:lnTo>
                  <a:pt x="2448942" y="84520"/>
                </a:lnTo>
                <a:lnTo>
                  <a:pt x="2411327" y="59808"/>
                </a:lnTo>
                <a:lnTo>
                  <a:pt x="2371154" y="38989"/>
                </a:lnTo>
                <a:lnTo>
                  <a:pt x="2328690" y="22332"/>
                </a:lnTo>
                <a:lnTo>
                  <a:pt x="2284203" y="10103"/>
                </a:lnTo>
                <a:lnTo>
                  <a:pt x="2237960" y="2570"/>
                </a:lnTo>
                <a:lnTo>
                  <a:pt x="2190229" y="0"/>
                </a:lnTo>
                <a:close/>
              </a:path>
            </a:pathLst>
          </a:custGeom>
          <a:solidFill>
            <a:srgbClr val="999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143170" y="2182417"/>
            <a:ext cx="2628900" cy="4431665"/>
          </a:xfrm>
          <a:custGeom>
            <a:avLst/>
            <a:gdLst/>
            <a:ahLst/>
            <a:cxnLst/>
            <a:rect l="l" t="t" r="r" b="b"/>
            <a:pathLst>
              <a:path w="2628900" h="4431665">
                <a:moveTo>
                  <a:pt x="0" y="438061"/>
                </a:moveTo>
                <a:lnTo>
                  <a:pt x="2570" y="390329"/>
                </a:lnTo>
                <a:lnTo>
                  <a:pt x="10103" y="344086"/>
                </a:lnTo>
                <a:lnTo>
                  <a:pt x="22332" y="299599"/>
                </a:lnTo>
                <a:lnTo>
                  <a:pt x="38989" y="257136"/>
                </a:lnTo>
                <a:lnTo>
                  <a:pt x="59808" y="216963"/>
                </a:lnTo>
                <a:lnTo>
                  <a:pt x="84520" y="179347"/>
                </a:lnTo>
                <a:lnTo>
                  <a:pt x="112859" y="144557"/>
                </a:lnTo>
                <a:lnTo>
                  <a:pt x="144557" y="112859"/>
                </a:lnTo>
                <a:lnTo>
                  <a:pt x="179347" y="84520"/>
                </a:lnTo>
                <a:lnTo>
                  <a:pt x="216963" y="59808"/>
                </a:lnTo>
                <a:lnTo>
                  <a:pt x="257136" y="38989"/>
                </a:lnTo>
                <a:lnTo>
                  <a:pt x="299599" y="22332"/>
                </a:lnTo>
                <a:lnTo>
                  <a:pt x="344086" y="10103"/>
                </a:lnTo>
                <a:lnTo>
                  <a:pt x="390329" y="2570"/>
                </a:lnTo>
                <a:lnTo>
                  <a:pt x="438061" y="0"/>
                </a:lnTo>
                <a:lnTo>
                  <a:pt x="2190229" y="0"/>
                </a:lnTo>
                <a:lnTo>
                  <a:pt x="2237960" y="2570"/>
                </a:lnTo>
                <a:lnTo>
                  <a:pt x="2284203" y="10103"/>
                </a:lnTo>
                <a:lnTo>
                  <a:pt x="2328690" y="22332"/>
                </a:lnTo>
                <a:lnTo>
                  <a:pt x="2371154" y="38989"/>
                </a:lnTo>
                <a:lnTo>
                  <a:pt x="2411327" y="59808"/>
                </a:lnTo>
                <a:lnTo>
                  <a:pt x="2448942" y="84520"/>
                </a:lnTo>
                <a:lnTo>
                  <a:pt x="2483733" y="112859"/>
                </a:lnTo>
                <a:lnTo>
                  <a:pt x="2515431" y="144557"/>
                </a:lnTo>
                <a:lnTo>
                  <a:pt x="2543770" y="179347"/>
                </a:lnTo>
                <a:lnTo>
                  <a:pt x="2568482" y="216963"/>
                </a:lnTo>
                <a:lnTo>
                  <a:pt x="2589300" y="257136"/>
                </a:lnTo>
                <a:lnTo>
                  <a:pt x="2605957" y="299599"/>
                </a:lnTo>
                <a:lnTo>
                  <a:pt x="2618186" y="344086"/>
                </a:lnTo>
                <a:lnTo>
                  <a:pt x="2625719" y="390329"/>
                </a:lnTo>
                <a:lnTo>
                  <a:pt x="2628290" y="438061"/>
                </a:lnTo>
                <a:lnTo>
                  <a:pt x="2628290" y="3993515"/>
                </a:lnTo>
                <a:lnTo>
                  <a:pt x="2625719" y="4041244"/>
                </a:lnTo>
                <a:lnTo>
                  <a:pt x="2618186" y="4087485"/>
                </a:lnTo>
                <a:lnTo>
                  <a:pt x="2605957" y="4131970"/>
                </a:lnTo>
                <a:lnTo>
                  <a:pt x="2589300" y="4174432"/>
                </a:lnTo>
                <a:lnTo>
                  <a:pt x="2568482" y="4214604"/>
                </a:lnTo>
                <a:lnTo>
                  <a:pt x="2543770" y="4252218"/>
                </a:lnTo>
                <a:lnTo>
                  <a:pt x="2515431" y="4287008"/>
                </a:lnTo>
                <a:lnTo>
                  <a:pt x="2483733" y="4318705"/>
                </a:lnTo>
                <a:lnTo>
                  <a:pt x="2448942" y="4347043"/>
                </a:lnTo>
                <a:lnTo>
                  <a:pt x="2411327" y="4371755"/>
                </a:lnTo>
                <a:lnTo>
                  <a:pt x="2371154" y="4392573"/>
                </a:lnTo>
                <a:lnTo>
                  <a:pt x="2328690" y="4409230"/>
                </a:lnTo>
                <a:lnTo>
                  <a:pt x="2284203" y="4421459"/>
                </a:lnTo>
                <a:lnTo>
                  <a:pt x="2237960" y="4428992"/>
                </a:lnTo>
                <a:lnTo>
                  <a:pt x="2190229" y="4431563"/>
                </a:lnTo>
                <a:lnTo>
                  <a:pt x="438061" y="4431563"/>
                </a:lnTo>
                <a:lnTo>
                  <a:pt x="390329" y="4428992"/>
                </a:lnTo>
                <a:lnTo>
                  <a:pt x="344086" y="4421459"/>
                </a:lnTo>
                <a:lnTo>
                  <a:pt x="299599" y="4409230"/>
                </a:lnTo>
                <a:lnTo>
                  <a:pt x="257136" y="4392573"/>
                </a:lnTo>
                <a:lnTo>
                  <a:pt x="216963" y="4371755"/>
                </a:lnTo>
                <a:lnTo>
                  <a:pt x="179347" y="4347043"/>
                </a:lnTo>
                <a:lnTo>
                  <a:pt x="144557" y="4318705"/>
                </a:lnTo>
                <a:lnTo>
                  <a:pt x="112859" y="4287008"/>
                </a:lnTo>
                <a:lnTo>
                  <a:pt x="84520" y="4252218"/>
                </a:lnTo>
                <a:lnTo>
                  <a:pt x="59808" y="4214604"/>
                </a:lnTo>
                <a:lnTo>
                  <a:pt x="38989" y="4174432"/>
                </a:lnTo>
                <a:lnTo>
                  <a:pt x="22332" y="4131970"/>
                </a:lnTo>
                <a:lnTo>
                  <a:pt x="10103" y="4087485"/>
                </a:lnTo>
                <a:lnTo>
                  <a:pt x="2570" y="4041244"/>
                </a:lnTo>
                <a:lnTo>
                  <a:pt x="0" y="3993515"/>
                </a:lnTo>
                <a:lnTo>
                  <a:pt x="0" y="438061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094958" y="3319983"/>
            <a:ext cx="2664293" cy="1007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094958" y="3319980"/>
            <a:ext cx="2664460" cy="1008380"/>
          </a:xfrm>
          <a:custGeom>
            <a:avLst/>
            <a:gdLst/>
            <a:ahLst/>
            <a:cxnLst/>
            <a:rect l="l" t="t" r="r" b="b"/>
            <a:pathLst>
              <a:path w="2664459" h="1008379">
                <a:moveTo>
                  <a:pt x="0" y="168008"/>
                </a:moveTo>
                <a:lnTo>
                  <a:pt x="44662" y="162006"/>
                </a:lnTo>
                <a:lnTo>
                  <a:pt x="84796" y="145069"/>
                </a:lnTo>
                <a:lnTo>
                  <a:pt x="118798" y="118798"/>
                </a:lnTo>
                <a:lnTo>
                  <a:pt x="145069" y="84796"/>
                </a:lnTo>
                <a:lnTo>
                  <a:pt x="162006" y="44662"/>
                </a:lnTo>
                <a:lnTo>
                  <a:pt x="168008" y="0"/>
                </a:lnTo>
                <a:lnTo>
                  <a:pt x="2496286" y="0"/>
                </a:lnTo>
                <a:lnTo>
                  <a:pt x="2502288" y="44662"/>
                </a:lnTo>
                <a:lnTo>
                  <a:pt x="2519225" y="84796"/>
                </a:lnTo>
                <a:lnTo>
                  <a:pt x="2545495" y="118798"/>
                </a:lnTo>
                <a:lnTo>
                  <a:pt x="2579498" y="145069"/>
                </a:lnTo>
                <a:lnTo>
                  <a:pt x="2619632" y="162006"/>
                </a:lnTo>
                <a:lnTo>
                  <a:pt x="2664294" y="168008"/>
                </a:lnTo>
                <a:lnTo>
                  <a:pt x="2664294" y="840003"/>
                </a:lnTo>
                <a:lnTo>
                  <a:pt x="2619632" y="846004"/>
                </a:lnTo>
                <a:lnTo>
                  <a:pt x="2579498" y="862941"/>
                </a:lnTo>
                <a:lnTo>
                  <a:pt x="2545495" y="889212"/>
                </a:lnTo>
                <a:lnTo>
                  <a:pt x="2519225" y="923215"/>
                </a:lnTo>
                <a:lnTo>
                  <a:pt x="2502288" y="963349"/>
                </a:lnTo>
                <a:lnTo>
                  <a:pt x="2496286" y="1008011"/>
                </a:lnTo>
                <a:lnTo>
                  <a:pt x="168008" y="1008011"/>
                </a:lnTo>
                <a:lnTo>
                  <a:pt x="162006" y="963349"/>
                </a:lnTo>
                <a:lnTo>
                  <a:pt x="145069" y="923215"/>
                </a:lnTo>
                <a:lnTo>
                  <a:pt x="118798" y="889212"/>
                </a:lnTo>
                <a:lnTo>
                  <a:pt x="84796" y="862941"/>
                </a:lnTo>
                <a:lnTo>
                  <a:pt x="44662" y="846004"/>
                </a:lnTo>
                <a:lnTo>
                  <a:pt x="0" y="840003"/>
                </a:lnTo>
                <a:lnTo>
                  <a:pt x="0" y="168008"/>
                </a:lnTo>
                <a:close/>
              </a:path>
            </a:pathLst>
          </a:custGeom>
          <a:ln w="381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6682737" y="3430654"/>
            <a:ext cx="1760220" cy="591820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 marR="5080" indent="1905" algn="ctr">
              <a:lnSpc>
                <a:spcPct val="82500"/>
              </a:lnSpc>
              <a:spcBef>
                <a:spcPts val="395"/>
              </a:spcBef>
            </a:pPr>
            <a:r>
              <a:rPr sz="1400" dirty="0">
                <a:latin typeface="Arial"/>
                <a:cs typeface="Arial"/>
              </a:rPr>
              <a:t>Вы </a:t>
            </a:r>
            <a:r>
              <a:rPr sz="1400" spc="-15" dirty="0">
                <a:latin typeface="Arial"/>
                <a:cs typeface="Arial"/>
              </a:rPr>
              <a:t>даете </a:t>
            </a:r>
            <a:r>
              <a:rPr sz="1400" spc="-5" dirty="0">
                <a:latin typeface="Arial"/>
                <a:cs typeface="Arial"/>
              </a:rPr>
              <a:t>своему  ребенку</a:t>
            </a:r>
            <a:r>
              <a:rPr sz="1400" spc="-10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«карманные  </a:t>
            </a:r>
            <a:r>
              <a:rPr sz="1400" spc="-5" dirty="0">
                <a:latin typeface="Arial"/>
                <a:cs typeface="Arial"/>
              </a:rPr>
              <a:t>деньги»</a:t>
            </a:r>
            <a:endParaRPr sz="140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6107457" y="4344314"/>
            <a:ext cx="2664000" cy="10081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107462" y="4344305"/>
            <a:ext cx="2664460" cy="1008380"/>
          </a:xfrm>
          <a:custGeom>
            <a:avLst/>
            <a:gdLst/>
            <a:ahLst/>
            <a:cxnLst/>
            <a:rect l="l" t="t" r="r" b="b"/>
            <a:pathLst>
              <a:path w="2664459" h="1008379">
                <a:moveTo>
                  <a:pt x="0" y="133388"/>
                </a:moveTo>
                <a:lnTo>
                  <a:pt x="42157" y="126588"/>
                </a:lnTo>
                <a:lnTo>
                  <a:pt x="78773" y="107653"/>
                </a:lnTo>
                <a:lnTo>
                  <a:pt x="107649" y="78779"/>
                </a:lnTo>
                <a:lnTo>
                  <a:pt x="126587" y="42162"/>
                </a:lnTo>
                <a:lnTo>
                  <a:pt x="133388" y="0"/>
                </a:lnTo>
                <a:lnTo>
                  <a:pt x="2530614" y="0"/>
                </a:lnTo>
                <a:lnTo>
                  <a:pt x="2537414" y="42162"/>
                </a:lnTo>
                <a:lnTo>
                  <a:pt x="2556349" y="78779"/>
                </a:lnTo>
                <a:lnTo>
                  <a:pt x="2585223" y="107653"/>
                </a:lnTo>
                <a:lnTo>
                  <a:pt x="2621840" y="126588"/>
                </a:lnTo>
                <a:lnTo>
                  <a:pt x="2664002" y="133388"/>
                </a:lnTo>
                <a:lnTo>
                  <a:pt x="2664002" y="874737"/>
                </a:lnTo>
                <a:lnTo>
                  <a:pt x="2621840" y="881537"/>
                </a:lnTo>
                <a:lnTo>
                  <a:pt x="2585223" y="900471"/>
                </a:lnTo>
                <a:lnTo>
                  <a:pt x="2556349" y="929344"/>
                </a:lnTo>
                <a:lnTo>
                  <a:pt x="2537414" y="965956"/>
                </a:lnTo>
                <a:lnTo>
                  <a:pt x="2530614" y="1008113"/>
                </a:lnTo>
                <a:lnTo>
                  <a:pt x="133388" y="1008113"/>
                </a:lnTo>
                <a:lnTo>
                  <a:pt x="126587" y="965956"/>
                </a:lnTo>
                <a:lnTo>
                  <a:pt x="107649" y="929344"/>
                </a:lnTo>
                <a:lnTo>
                  <a:pt x="78773" y="900471"/>
                </a:lnTo>
                <a:lnTo>
                  <a:pt x="42157" y="881537"/>
                </a:lnTo>
                <a:lnTo>
                  <a:pt x="0" y="874737"/>
                </a:lnTo>
                <a:lnTo>
                  <a:pt x="0" y="133388"/>
                </a:lnTo>
                <a:close/>
              </a:path>
            </a:pathLst>
          </a:custGeom>
          <a:ln w="2857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6365930" y="4430500"/>
            <a:ext cx="2147570" cy="77025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5080" algn="ctr">
              <a:lnSpc>
                <a:spcPct val="82800"/>
              </a:lnSpc>
              <a:spcBef>
                <a:spcPts val="390"/>
              </a:spcBef>
            </a:pPr>
            <a:r>
              <a:rPr sz="1400" dirty="0">
                <a:latin typeface="Arial"/>
                <a:cs typeface="Arial"/>
              </a:rPr>
              <a:t>Вы </a:t>
            </a:r>
            <a:r>
              <a:rPr sz="1400" spc="-15" dirty="0">
                <a:latin typeface="Arial"/>
                <a:cs typeface="Arial"/>
              </a:rPr>
              <a:t>даете </a:t>
            </a:r>
            <a:r>
              <a:rPr sz="1400" spc="-5" dirty="0">
                <a:latin typeface="Arial"/>
                <a:cs typeface="Arial"/>
              </a:rPr>
              <a:t>своему</a:t>
            </a:r>
            <a:r>
              <a:rPr sz="1400" spc="-8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ребенку  </a:t>
            </a:r>
            <a:r>
              <a:rPr sz="1400" dirty="0">
                <a:latin typeface="Arial"/>
                <a:cs typeface="Arial"/>
              </a:rPr>
              <a:t>деньги и </a:t>
            </a:r>
            <a:r>
              <a:rPr sz="1400" spc="-10" dirty="0">
                <a:latin typeface="Arial"/>
                <a:cs typeface="Arial"/>
              </a:rPr>
              <a:t>посылаете </a:t>
            </a:r>
            <a:r>
              <a:rPr sz="1400" dirty="0">
                <a:latin typeface="Arial"/>
                <a:cs typeface="Arial"/>
              </a:rPr>
              <a:t>в  </a:t>
            </a:r>
            <a:r>
              <a:rPr sz="1400" spc="-10" dirty="0">
                <a:latin typeface="Arial"/>
                <a:cs typeface="Arial"/>
              </a:rPr>
              <a:t>магазин </a:t>
            </a:r>
            <a:r>
              <a:rPr sz="1400" spc="-5" dirty="0">
                <a:latin typeface="Arial"/>
                <a:cs typeface="Arial"/>
              </a:rPr>
              <a:t>купить </a:t>
            </a:r>
            <a:r>
              <a:rPr sz="1400" spc="-10" dirty="0">
                <a:latin typeface="Arial"/>
                <a:cs typeface="Arial"/>
              </a:rPr>
              <a:t>продукты  </a:t>
            </a:r>
            <a:r>
              <a:rPr sz="1400" dirty="0">
                <a:latin typeface="Arial"/>
                <a:cs typeface="Arial"/>
              </a:rPr>
              <a:t>(по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списку)</a:t>
            </a:r>
            <a:endParaRPr sz="1400">
              <a:latin typeface="Arial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7223291" y="2983900"/>
            <a:ext cx="432434" cy="299720"/>
          </a:xfrm>
          <a:custGeom>
            <a:avLst/>
            <a:gdLst/>
            <a:ahLst/>
            <a:cxnLst/>
            <a:rect l="l" t="t" r="r" b="b"/>
            <a:pathLst>
              <a:path w="432434" h="299720">
                <a:moveTo>
                  <a:pt x="432054" y="149567"/>
                </a:moveTo>
                <a:lnTo>
                  <a:pt x="0" y="149567"/>
                </a:lnTo>
                <a:lnTo>
                  <a:pt x="216027" y="299135"/>
                </a:lnTo>
                <a:lnTo>
                  <a:pt x="432054" y="149567"/>
                </a:lnTo>
                <a:close/>
              </a:path>
              <a:path w="432434" h="299720">
                <a:moveTo>
                  <a:pt x="324040" y="0"/>
                </a:moveTo>
                <a:lnTo>
                  <a:pt x="108013" y="0"/>
                </a:lnTo>
                <a:lnTo>
                  <a:pt x="108013" y="149567"/>
                </a:lnTo>
                <a:lnTo>
                  <a:pt x="324040" y="149567"/>
                </a:lnTo>
                <a:lnTo>
                  <a:pt x="32404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223291" y="2983900"/>
            <a:ext cx="432434" cy="299720"/>
          </a:xfrm>
          <a:custGeom>
            <a:avLst/>
            <a:gdLst/>
            <a:ahLst/>
            <a:cxnLst/>
            <a:rect l="l" t="t" r="r" b="b"/>
            <a:pathLst>
              <a:path w="432434" h="299720">
                <a:moveTo>
                  <a:pt x="0" y="149567"/>
                </a:moveTo>
                <a:lnTo>
                  <a:pt x="108013" y="149567"/>
                </a:lnTo>
                <a:lnTo>
                  <a:pt x="108013" y="0"/>
                </a:lnTo>
                <a:lnTo>
                  <a:pt x="324040" y="0"/>
                </a:lnTo>
                <a:lnTo>
                  <a:pt x="324040" y="149567"/>
                </a:lnTo>
                <a:lnTo>
                  <a:pt x="432054" y="149567"/>
                </a:lnTo>
                <a:lnTo>
                  <a:pt x="216027" y="299135"/>
                </a:lnTo>
                <a:lnTo>
                  <a:pt x="0" y="149567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143170" y="2026617"/>
            <a:ext cx="2628900" cy="990600"/>
          </a:xfrm>
          <a:custGeom>
            <a:avLst/>
            <a:gdLst/>
            <a:ahLst/>
            <a:cxnLst/>
            <a:rect l="l" t="t" r="r" b="b"/>
            <a:pathLst>
              <a:path w="2628900" h="990600">
                <a:moveTo>
                  <a:pt x="1314145" y="0"/>
                </a:moveTo>
                <a:lnTo>
                  <a:pt x="1246519" y="644"/>
                </a:lnTo>
                <a:lnTo>
                  <a:pt x="1179781" y="2556"/>
                </a:lnTo>
                <a:lnTo>
                  <a:pt x="1114014" y="5706"/>
                </a:lnTo>
                <a:lnTo>
                  <a:pt x="1049299" y="10061"/>
                </a:lnTo>
                <a:lnTo>
                  <a:pt x="985720" y="15590"/>
                </a:lnTo>
                <a:lnTo>
                  <a:pt x="923359" y="22264"/>
                </a:lnTo>
                <a:lnTo>
                  <a:pt x="862299" y="30049"/>
                </a:lnTo>
                <a:lnTo>
                  <a:pt x="802621" y="38916"/>
                </a:lnTo>
                <a:lnTo>
                  <a:pt x="744410" y="48833"/>
                </a:lnTo>
                <a:lnTo>
                  <a:pt x="687746" y="59770"/>
                </a:lnTo>
                <a:lnTo>
                  <a:pt x="632714" y="71694"/>
                </a:lnTo>
                <a:lnTo>
                  <a:pt x="579395" y="84575"/>
                </a:lnTo>
                <a:lnTo>
                  <a:pt x="527872" y="98382"/>
                </a:lnTo>
                <a:lnTo>
                  <a:pt x="478227" y="113084"/>
                </a:lnTo>
                <a:lnTo>
                  <a:pt x="430544" y="128649"/>
                </a:lnTo>
                <a:lnTo>
                  <a:pt x="384905" y="145046"/>
                </a:lnTo>
                <a:lnTo>
                  <a:pt x="341392" y="162245"/>
                </a:lnTo>
                <a:lnTo>
                  <a:pt x="300087" y="180214"/>
                </a:lnTo>
                <a:lnTo>
                  <a:pt x="261074" y="198922"/>
                </a:lnTo>
                <a:lnTo>
                  <a:pt x="224436" y="218338"/>
                </a:lnTo>
                <a:lnTo>
                  <a:pt x="190253" y="238431"/>
                </a:lnTo>
                <a:lnTo>
                  <a:pt x="129589" y="280522"/>
                </a:lnTo>
                <a:lnTo>
                  <a:pt x="79742" y="324948"/>
                </a:lnTo>
                <a:lnTo>
                  <a:pt x="41372" y="371458"/>
                </a:lnTo>
                <a:lnTo>
                  <a:pt x="15141" y="419805"/>
                </a:lnTo>
                <a:lnTo>
                  <a:pt x="1709" y="469739"/>
                </a:lnTo>
                <a:lnTo>
                  <a:pt x="0" y="495223"/>
                </a:lnTo>
                <a:lnTo>
                  <a:pt x="1709" y="520708"/>
                </a:lnTo>
                <a:lnTo>
                  <a:pt x="15141" y="570642"/>
                </a:lnTo>
                <a:lnTo>
                  <a:pt x="41372" y="618988"/>
                </a:lnTo>
                <a:lnTo>
                  <a:pt x="79742" y="665499"/>
                </a:lnTo>
                <a:lnTo>
                  <a:pt x="129589" y="709924"/>
                </a:lnTo>
                <a:lnTo>
                  <a:pt x="190253" y="752016"/>
                </a:lnTo>
                <a:lnTo>
                  <a:pt x="224436" y="772109"/>
                </a:lnTo>
                <a:lnTo>
                  <a:pt x="261074" y="791525"/>
                </a:lnTo>
                <a:lnTo>
                  <a:pt x="300087" y="810233"/>
                </a:lnTo>
                <a:lnTo>
                  <a:pt x="341392" y="828202"/>
                </a:lnTo>
                <a:lnTo>
                  <a:pt x="384905" y="845400"/>
                </a:lnTo>
                <a:lnTo>
                  <a:pt x="430544" y="861798"/>
                </a:lnTo>
                <a:lnTo>
                  <a:pt x="478227" y="877363"/>
                </a:lnTo>
                <a:lnTo>
                  <a:pt x="527872" y="892064"/>
                </a:lnTo>
                <a:lnTo>
                  <a:pt x="579395" y="905871"/>
                </a:lnTo>
                <a:lnTo>
                  <a:pt x="632714" y="918753"/>
                </a:lnTo>
                <a:lnTo>
                  <a:pt x="687746" y="930677"/>
                </a:lnTo>
                <a:lnTo>
                  <a:pt x="744410" y="941613"/>
                </a:lnTo>
                <a:lnTo>
                  <a:pt x="802621" y="951530"/>
                </a:lnTo>
                <a:lnTo>
                  <a:pt x="862299" y="960397"/>
                </a:lnTo>
                <a:lnTo>
                  <a:pt x="923359" y="968183"/>
                </a:lnTo>
                <a:lnTo>
                  <a:pt x="985720" y="974856"/>
                </a:lnTo>
                <a:lnTo>
                  <a:pt x="1049299" y="980386"/>
                </a:lnTo>
                <a:lnTo>
                  <a:pt x="1114014" y="984741"/>
                </a:lnTo>
                <a:lnTo>
                  <a:pt x="1179781" y="987890"/>
                </a:lnTo>
                <a:lnTo>
                  <a:pt x="1246519" y="989803"/>
                </a:lnTo>
                <a:lnTo>
                  <a:pt x="1314145" y="990447"/>
                </a:lnTo>
                <a:lnTo>
                  <a:pt x="1381770" y="989803"/>
                </a:lnTo>
                <a:lnTo>
                  <a:pt x="1448508" y="987890"/>
                </a:lnTo>
                <a:lnTo>
                  <a:pt x="1514275" y="984741"/>
                </a:lnTo>
                <a:lnTo>
                  <a:pt x="1578990" y="980386"/>
                </a:lnTo>
                <a:lnTo>
                  <a:pt x="1642569" y="974856"/>
                </a:lnTo>
                <a:lnTo>
                  <a:pt x="1704930" y="968183"/>
                </a:lnTo>
                <a:lnTo>
                  <a:pt x="1765991" y="960397"/>
                </a:lnTo>
                <a:lnTo>
                  <a:pt x="1825668" y="951530"/>
                </a:lnTo>
                <a:lnTo>
                  <a:pt x="1883880" y="941613"/>
                </a:lnTo>
                <a:lnTo>
                  <a:pt x="1940543" y="930677"/>
                </a:lnTo>
                <a:lnTo>
                  <a:pt x="1995576" y="918753"/>
                </a:lnTo>
                <a:lnTo>
                  <a:pt x="2048895" y="905871"/>
                </a:lnTo>
                <a:lnTo>
                  <a:pt x="2100418" y="892064"/>
                </a:lnTo>
                <a:lnTo>
                  <a:pt x="2150062" y="877363"/>
                </a:lnTo>
                <a:lnTo>
                  <a:pt x="2197745" y="861798"/>
                </a:lnTo>
                <a:lnTo>
                  <a:pt x="2243385" y="845400"/>
                </a:lnTo>
                <a:lnTo>
                  <a:pt x="2286898" y="828202"/>
                </a:lnTo>
                <a:lnTo>
                  <a:pt x="2328202" y="810233"/>
                </a:lnTo>
                <a:lnTo>
                  <a:pt x="2367215" y="791525"/>
                </a:lnTo>
                <a:lnTo>
                  <a:pt x="2403854" y="772109"/>
                </a:lnTo>
                <a:lnTo>
                  <a:pt x="2438036" y="752016"/>
                </a:lnTo>
                <a:lnTo>
                  <a:pt x="2498700" y="709924"/>
                </a:lnTo>
                <a:lnTo>
                  <a:pt x="2548548" y="665499"/>
                </a:lnTo>
                <a:lnTo>
                  <a:pt x="2586917" y="618988"/>
                </a:lnTo>
                <a:lnTo>
                  <a:pt x="2613148" y="570642"/>
                </a:lnTo>
                <a:lnTo>
                  <a:pt x="2626580" y="520708"/>
                </a:lnTo>
                <a:lnTo>
                  <a:pt x="2628290" y="495223"/>
                </a:lnTo>
                <a:lnTo>
                  <a:pt x="2626580" y="469739"/>
                </a:lnTo>
                <a:lnTo>
                  <a:pt x="2613148" y="419805"/>
                </a:lnTo>
                <a:lnTo>
                  <a:pt x="2586917" y="371458"/>
                </a:lnTo>
                <a:lnTo>
                  <a:pt x="2548548" y="324948"/>
                </a:lnTo>
                <a:lnTo>
                  <a:pt x="2498700" y="280522"/>
                </a:lnTo>
                <a:lnTo>
                  <a:pt x="2438036" y="238431"/>
                </a:lnTo>
                <a:lnTo>
                  <a:pt x="2403854" y="218338"/>
                </a:lnTo>
                <a:lnTo>
                  <a:pt x="2367215" y="198922"/>
                </a:lnTo>
                <a:lnTo>
                  <a:pt x="2328202" y="180214"/>
                </a:lnTo>
                <a:lnTo>
                  <a:pt x="2286898" y="162245"/>
                </a:lnTo>
                <a:lnTo>
                  <a:pt x="2243385" y="145046"/>
                </a:lnTo>
                <a:lnTo>
                  <a:pt x="2197745" y="128649"/>
                </a:lnTo>
                <a:lnTo>
                  <a:pt x="2150062" y="113084"/>
                </a:lnTo>
                <a:lnTo>
                  <a:pt x="2100418" y="98382"/>
                </a:lnTo>
                <a:lnTo>
                  <a:pt x="2048895" y="84575"/>
                </a:lnTo>
                <a:lnTo>
                  <a:pt x="1995576" y="71694"/>
                </a:lnTo>
                <a:lnTo>
                  <a:pt x="1940543" y="59770"/>
                </a:lnTo>
                <a:lnTo>
                  <a:pt x="1883880" y="48833"/>
                </a:lnTo>
                <a:lnTo>
                  <a:pt x="1825668" y="38916"/>
                </a:lnTo>
                <a:lnTo>
                  <a:pt x="1765991" y="30049"/>
                </a:lnTo>
                <a:lnTo>
                  <a:pt x="1704930" y="22264"/>
                </a:lnTo>
                <a:lnTo>
                  <a:pt x="1642569" y="15590"/>
                </a:lnTo>
                <a:lnTo>
                  <a:pt x="1578990" y="10061"/>
                </a:lnTo>
                <a:lnTo>
                  <a:pt x="1514275" y="5706"/>
                </a:lnTo>
                <a:lnTo>
                  <a:pt x="1448508" y="2556"/>
                </a:lnTo>
                <a:lnTo>
                  <a:pt x="1381770" y="644"/>
                </a:lnTo>
                <a:lnTo>
                  <a:pt x="1314145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143170" y="2026617"/>
            <a:ext cx="2628900" cy="990600"/>
          </a:xfrm>
          <a:custGeom>
            <a:avLst/>
            <a:gdLst/>
            <a:ahLst/>
            <a:cxnLst/>
            <a:rect l="l" t="t" r="r" b="b"/>
            <a:pathLst>
              <a:path w="2628900" h="990600">
                <a:moveTo>
                  <a:pt x="0" y="495223"/>
                </a:moveTo>
                <a:lnTo>
                  <a:pt x="6784" y="444589"/>
                </a:lnTo>
                <a:lnTo>
                  <a:pt x="26698" y="395418"/>
                </a:lnTo>
                <a:lnTo>
                  <a:pt x="59081" y="347958"/>
                </a:lnTo>
                <a:lnTo>
                  <a:pt x="103272" y="302459"/>
                </a:lnTo>
                <a:lnTo>
                  <a:pt x="158610" y="259169"/>
                </a:lnTo>
                <a:lnTo>
                  <a:pt x="224436" y="218338"/>
                </a:lnTo>
                <a:lnTo>
                  <a:pt x="261074" y="198922"/>
                </a:lnTo>
                <a:lnTo>
                  <a:pt x="300087" y="180214"/>
                </a:lnTo>
                <a:lnTo>
                  <a:pt x="341392" y="162245"/>
                </a:lnTo>
                <a:lnTo>
                  <a:pt x="384905" y="145046"/>
                </a:lnTo>
                <a:lnTo>
                  <a:pt x="430544" y="128649"/>
                </a:lnTo>
                <a:lnTo>
                  <a:pt x="478227" y="113084"/>
                </a:lnTo>
                <a:lnTo>
                  <a:pt x="527872" y="98382"/>
                </a:lnTo>
                <a:lnTo>
                  <a:pt x="579395" y="84575"/>
                </a:lnTo>
                <a:lnTo>
                  <a:pt x="632714" y="71694"/>
                </a:lnTo>
                <a:lnTo>
                  <a:pt x="687746" y="59770"/>
                </a:lnTo>
                <a:lnTo>
                  <a:pt x="744410" y="48833"/>
                </a:lnTo>
                <a:lnTo>
                  <a:pt x="802621" y="38916"/>
                </a:lnTo>
                <a:lnTo>
                  <a:pt x="862299" y="30049"/>
                </a:lnTo>
                <a:lnTo>
                  <a:pt x="923359" y="22264"/>
                </a:lnTo>
                <a:lnTo>
                  <a:pt x="985720" y="15590"/>
                </a:lnTo>
                <a:lnTo>
                  <a:pt x="1049299" y="10061"/>
                </a:lnTo>
                <a:lnTo>
                  <a:pt x="1114014" y="5706"/>
                </a:lnTo>
                <a:lnTo>
                  <a:pt x="1179781" y="2556"/>
                </a:lnTo>
                <a:lnTo>
                  <a:pt x="1246519" y="644"/>
                </a:lnTo>
                <a:lnTo>
                  <a:pt x="1314145" y="0"/>
                </a:lnTo>
                <a:lnTo>
                  <a:pt x="1381770" y="644"/>
                </a:lnTo>
                <a:lnTo>
                  <a:pt x="1448508" y="2556"/>
                </a:lnTo>
                <a:lnTo>
                  <a:pt x="1514275" y="5706"/>
                </a:lnTo>
                <a:lnTo>
                  <a:pt x="1578990" y="10061"/>
                </a:lnTo>
                <a:lnTo>
                  <a:pt x="1642569" y="15590"/>
                </a:lnTo>
                <a:lnTo>
                  <a:pt x="1704930" y="22264"/>
                </a:lnTo>
                <a:lnTo>
                  <a:pt x="1765991" y="30049"/>
                </a:lnTo>
                <a:lnTo>
                  <a:pt x="1825668" y="38916"/>
                </a:lnTo>
                <a:lnTo>
                  <a:pt x="1883880" y="48833"/>
                </a:lnTo>
                <a:lnTo>
                  <a:pt x="1940543" y="59770"/>
                </a:lnTo>
                <a:lnTo>
                  <a:pt x="1995576" y="71694"/>
                </a:lnTo>
                <a:lnTo>
                  <a:pt x="2048895" y="84575"/>
                </a:lnTo>
                <a:lnTo>
                  <a:pt x="2100418" y="98382"/>
                </a:lnTo>
                <a:lnTo>
                  <a:pt x="2150062" y="113084"/>
                </a:lnTo>
                <a:lnTo>
                  <a:pt x="2197745" y="128649"/>
                </a:lnTo>
                <a:lnTo>
                  <a:pt x="2243385" y="145046"/>
                </a:lnTo>
                <a:lnTo>
                  <a:pt x="2286898" y="162245"/>
                </a:lnTo>
                <a:lnTo>
                  <a:pt x="2328202" y="180214"/>
                </a:lnTo>
                <a:lnTo>
                  <a:pt x="2367215" y="198922"/>
                </a:lnTo>
                <a:lnTo>
                  <a:pt x="2403854" y="218338"/>
                </a:lnTo>
                <a:lnTo>
                  <a:pt x="2438036" y="238431"/>
                </a:lnTo>
                <a:lnTo>
                  <a:pt x="2498700" y="280522"/>
                </a:lnTo>
                <a:lnTo>
                  <a:pt x="2548548" y="324948"/>
                </a:lnTo>
                <a:lnTo>
                  <a:pt x="2586917" y="371458"/>
                </a:lnTo>
                <a:lnTo>
                  <a:pt x="2613148" y="419805"/>
                </a:lnTo>
                <a:lnTo>
                  <a:pt x="2626580" y="469739"/>
                </a:lnTo>
                <a:lnTo>
                  <a:pt x="2628290" y="495223"/>
                </a:lnTo>
                <a:lnTo>
                  <a:pt x="2626580" y="520708"/>
                </a:lnTo>
                <a:lnTo>
                  <a:pt x="2613148" y="570642"/>
                </a:lnTo>
                <a:lnTo>
                  <a:pt x="2586917" y="618988"/>
                </a:lnTo>
                <a:lnTo>
                  <a:pt x="2548548" y="665499"/>
                </a:lnTo>
                <a:lnTo>
                  <a:pt x="2498700" y="709924"/>
                </a:lnTo>
                <a:lnTo>
                  <a:pt x="2438036" y="752016"/>
                </a:lnTo>
                <a:lnTo>
                  <a:pt x="2403854" y="772109"/>
                </a:lnTo>
                <a:lnTo>
                  <a:pt x="2367215" y="791525"/>
                </a:lnTo>
                <a:lnTo>
                  <a:pt x="2328202" y="810233"/>
                </a:lnTo>
                <a:lnTo>
                  <a:pt x="2286898" y="828202"/>
                </a:lnTo>
                <a:lnTo>
                  <a:pt x="2243385" y="845400"/>
                </a:lnTo>
                <a:lnTo>
                  <a:pt x="2197745" y="861798"/>
                </a:lnTo>
                <a:lnTo>
                  <a:pt x="2150062" y="877363"/>
                </a:lnTo>
                <a:lnTo>
                  <a:pt x="2100418" y="892064"/>
                </a:lnTo>
                <a:lnTo>
                  <a:pt x="2048895" y="905871"/>
                </a:lnTo>
                <a:lnTo>
                  <a:pt x="1995576" y="918753"/>
                </a:lnTo>
                <a:lnTo>
                  <a:pt x="1940543" y="930677"/>
                </a:lnTo>
                <a:lnTo>
                  <a:pt x="1883880" y="941613"/>
                </a:lnTo>
                <a:lnTo>
                  <a:pt x="1825668" y="951530"/>
                </a:lnTo>
                <a:lnTo>
                  <a:pt x="1765991" y="960397"/>
                </a:lnTo>
                <a:lnTo>
                  <a:pt x="1704930" y="968183"/>
                </a:lnTo>
                <a:lnTo>
                  <a:pt x="1642569" y="974856"/>
                </a:lnTo>
                <a:lnTo>
                  <a:pt x="1578990" y="980386"/>
                </a:lnTo>
                <a:lnTo>
                  <a:pt x="1514275" y="984741"/>
                </a:lnTo>
                <a:lnTo>
                  <a:pt x="1448508" y="987890"/>
                </a:lnTo>
                <a:lnTo>
                  <a:pt x="1381770" y="989803"/>
                </a:lnTo>
                <a:lnTo>
                  <a:pt x="1314145" y="990447"/>
                </a:lnTo>
                <a:lnTo>
                  <a:pt x="1246519" y="989803"/>
                </a:lnTo>
                <a:lnTo>
                  <a:pt x="1179781" y="987890"/>
                </a:lnTo>
                <a:lnTo>
                  <a:pt x="1114014" y="984741"/>
                </a:lnTo>
                <a:lnTo>
                  <a:pt x="1049299" y="980386"/>
                </a:lnTo>
                <a:lnTo>
                  <a:pt x="985720" y="974856"/>
                </a:lnTo>
                <a:lnTo>
                  <a:pt x="923359" y="968183"/>
                </a:lnTo>
                <a:lnTo>
                  <a:pt x="862299" y="960397"/>
                </a:lnTo>
                <a:lnTo>
                  <a:pt x="802621" y="951530"/>
                </a:lnTo>
                <a:lnTo>
                  <a:pt x="744410" y="941613"/>
                </a:lnTo>
                <a:lnTo>
                  <a:pt x="687746" y="930677"/>
                </a:lnTo>
                <a:lnTo>
                  <a:pt x="632714" y="918753"/>
                </a:lnTo>
                <a:lnTo>
                  <a:pt x="579395" y="905871"/>
                </a:lnTo>
                <a:lnTo>
                  <a:pt x="527872" y="892064"/>
                </a:lnTo>
                <a:lnTo>
                  <a:pt x="478227" y="877363"/>
                </a:lnTo>
                <a:lnTo>
                  <a:pt x="430544" y="861798"/>
                </a:lnTo>
                <a:lnTo>
                  <a:pt x="384905" y="845400"/>
                </a:lnTo>
                <a:lnTo>
                  <a:pt x="341392" y="828202"/>
                </a:lnTo>
                <a:lnTo>
                  <a:pt x="300087" y="810233"/>
                </a:lnTo>
                <a:lnTo>
                  <a:pt x="261074" y="791525"/>
                </a:lnTo>
                <a:lnTo>
                  <a:pt x="224436" y="772109"/>
                </a:lnTo>
                <a:lnTo>
                  <a:pt x="190253" y="752016"/>
                </a:lnTo>
                <a:lnTo>
                  <a:pt x="129589" y="709924"/>
                </a:lnTo>
                <a:lnTo>
                  <a:pt x="79742" y="665499"/>
                </a:lnTo>
                <a:lnTo>
                  <a:pt x="41372" y="618988"/>
                </a:lnTo>
                <a:lnTo>
                  <a:pt x="15141" y="570642"/>
                </a:lnTo>
                <a:lnTo>
                  <a:pt x="1709" y="520708"/>
                </a:lnTo>
                <a:lnTo>
                  <a:pt x="0" y="495223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6873783" y="2138809"/>
            <a:ext cx="116649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1600" b="1" spc="-15" dirty="0">
                <a:latin typeface="Arial"/>
                <a:cs typeface="Arial"/>
              </a:rPr>
              <a:t>Аналогия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в  </a:t>
            </a:r>
            <a:r>
              <a:rPr sz="1600" b="1" spc="-15" dirty="0">
                <a:latin typeface="Arial"/>
                <a:cs typeface="Arial"/>
              </a:rPr>
              <a:t>семейном  </a:t>
            </a:r>
            <a:r>
              <a:rPr sz="1600" b="1" spc="-20" dirty="0">
                <a:latin typeface="Arial"/>
                <a:cs typeface="Arial"/>
              </a:rPr>
              <a:t>бюджете</a:t>
            </a:r>
            <a:endParaRPr sz="1600">
              <a:latin typeface="Arial"/>
              <a:cs typeface="Aria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6125321" y="5359895"/>
            <a:ext cx="2663990" cy="100799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125316" y="5359883"/>
            <a:ext cx="2664460" cy="1008380"/>
          </a:xfrm>
          <a:custGeom>
            <a:avLst/>
            <a:gdLst/>
            <a:ahLst/>
            <a:cxnLst/>
            <a:rect l="l" t="t" r="r" b="b"/>
            <a:pathLst>
              <a:path w="2664459" h="1008379">
                <a:moveTo>
                  <a:pt x="0" y="160489"/>
                </a:moveTo>
                <a:lnTo>
                  <a:pt x="50726" y="152307"/>
                </a:lnTo>
                <a:lnTo>
                  <a:pt x="94782" y="129523"/>
                </a:lnTo>
                <a:lnTo>
                  <a:pt x="129523" y="94782"/>
                </a:lnTo>
                <a:lnTo>
                  <a:pt x="152307" y="50726"/>
                </a:lnTo>
                <a:lnTo>
                  <a:pt x="160489" y="0"/>
                </a:lnTo>
                <a:lnTo>
                  <a:pt x="2503512" y="0"/>
                </a:lnTo>
                <a:lnTo>
                  <a:pt x="2511695" y="50726"/>
                </a:lnTo>
                <a:lnTo>
                  <a:pt x="2534478" y="94782"/>
                </a:lnTo>
                <a:lnTo>
                  <a:pt x="2569220" y="129523"/>
                </a:lnTo>
                <a:lnTo>
                  <a:pt x="2613276" y="152307"/>
                </a:lnTo>
                <a:lnTo>
                  <a:pt x="2664002" y="160489"/>
                </a:lnTo>
                <a:lnTo>
                  <a:pt x="2664002" y="847521"/>
                </a:lnTo>
                <a:lnTo>
                  <a:pt x="2613276" y="855703"/>
                </a:lnTo>
                <a:lnTo>
                  <a:pt x="2569220" y="878487"/>
                </a:lnTo>
                <a:lnTo>
                  <a:pt x="2534478" y="913229"/>
                </a:lnTo>
                <a:lnTo>
                  <a:pt x="2511695" y="957285"/>
                </a:lnTo>
                <a:lnTo>
                  <a:pt x="2503512" y="1008011"/>
                </a:lnTo>
                <a:lnTo>
                  <a:pt x="160489" y="1008011"/>
                </a:lnTo>
                <a:lnTo>
                  <a:pt x="152307" y="957285"/>
                </a:lnTo>
                <a:lnTo>
                  <a:pt x="129523" y="913229"/>
                </a:lnTo>
                <a:lnTo>
                  <a:pt x="94782" y="878487"/>
                </a:lnTo>
                <a:lnTo>
                  <a:pt x="50726" y="855703"/>
                </a:lnTo>
                <a:lnTo>
                  <a:pt x="0" y="847521"/>
                </a:lnTo>
                <a:lnTo>
                  <a:pt x="0" y="160489"/>
                </a:lnTo>
                <a:close/>
              </a:path>
            </a:pathLst>
          </a:custGeom>
          <a:ln w="28575">
            <a:solidFill>
              <a:srgbClr val="5B5B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6382071" y="5436285"/>
            <a:ext cx="2192655" cy="934719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 marR="5080" algn="ctr">
              <a:lnSpc>
                <a:spcPct val="89800"/>
              </a:lnSpc>
              <a:spcBef>
                <a:spcPts val="254"/>
              </a:spcBef>
            </a:pPr>
            <a:r>
              <a:rPr sz="1300" i="1" spc="-10" dirty="0">
                <a:latin typeface="Arial"/>
                <a:cs typeface="Arial"/>
              </a:rPr>
              <a:t>Вы </a:t>
            </a:r>
            <a:r>
              <a:rPr sz="1300" i="1" spc="-20" dirty="0">
                <a:latin typeface="Arial"/>
                <a:cs typeface="Arial"/>
              </a:rPr>
              <a:t>«</a:t>
            </a:r>
            <a:r>
              <a:rPr sz="1300" spc="-20" dirty="0">
                <a:latin typeface="Arial"/>
                <a:cs typeface="Arial"/>
              </a:rPr>
              <a:t>добавляете</a:t>
            </a:r>
            <a:r>
              <a:rPr sz="1300" i="1" spc="-20" dirty="0">
                <a:latin typeface="Arial"/>
                <a:cs typeface="Arial"/>
              </a:rPr>
              <a:t>» </a:t>
            </a:r>
            <a:r>
              <a:rPr sz="1300" i="1" spc="-10" dirty="0">
                <a:latin typeface="Arial"/>
                <a:cs typeface="Arial"/>
              </a:rPr>
              <a:t>денег </a:t>
            </a:r>
            <a:r>
              <a:rPr sz="1300" i="1" spc="-5" dirty="0">
                <a:latin typeface="Arial"/>
                <a:cs typeface="Arial"/>
              </a:rPr>
              <a:t>для  </a:t>
            </a:r>
            <a:r>
              <a:rPr sz="1300" i="1" spc="-15" dirty="0">
                <a:latin typeface="Arial"/>
                <a:cs typeface="Arial"/>
              </a:rPr>
              <a:t>того, </a:t>
            </a:r>
            <a:r>
              <a:rPr sz="1300" i="1" spc="-10" dirty="0">
                <a:latin typeface="Arial"/>
                <a:cs typeface="Arial"/>
              </a:rPr>
              <a:t>чтобы Ваш ребенок  купил </a:t>
            </a:r>
            <a:r>
              <a:rPr sz="1300" i="1" spc="-5" dirty="0">
                <a:latin typeface="Arial"/>
                <a:cs typeface="Arial"/>
              </a:rPr>
              <a:t>себе </a:t>
            </a:r>
            <a:r>
              <a:rPr sz="1300" i="1" spc="-10" dirty="0">
                <a:latin typeface="Arial"/>
                <a:cs typeface="Arial"/>
              </a:rPr>
              <a:t>новый </a:t>
            </a:r>
            <a:r>
              <a:rPr sz="1300" i="1" spc="-15" dirty="0">
                <a:latin typeface="Arial"/>
                <a:cs typeface="Arial"/>
              </a:rPr>
              <a:t>телефон  </a:t>
            </a:r>
            <a:r>
              <a:rPr sz="1300" i="1" spc="-5" dirty="0">
                <a:latin typeface="Arial"/>
                <a:cs typeface="Arial"/>
              </a:rPr>
              <a:t>(а </a:t>
            </a:r>
            <a:r>
              <a:rPr sz="1300" i="1" spc="-10" dirty="0">
                <a:latin typeface="Arial"/>
                <a:cs typeface="Arial"/>
              </a:rPr>
              <a:t>остальные </a:t>
            </a:r>
            <a:r>
              <a:rPr sz="1300" i="1" spc="-5" dirty="0">
                <a:latin typeface="Arial"/>
                <a:cs typeface="Arial"/>
              </a:rPr>
              <a:t>он </a:t>
            </a:r>
            <a:r>
              <a:rPr sz="1300" i="1" spc="-10" dirty="0">
                <a:latin typeface="Arial"/>
                <a:cs typeface="Arial"/>
              </a:rPr>
              <a:t>накопил  </a:t>
            </a:r>
            <a:r>
              <a:rPr sz="1300" i="1" spc="-5" dirty="0">
                <a:latin typeface="Arial"/>
                <a:cs typeface="Arial"/>
              </a:rPr>
              <a:t>сам)</a:t>
            </a:r>
            <a:endParaRPr sz="1300">
              <a:latin typeface="Arial"/>
              <a:cs typeface="Arial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384746" y="3319983"/>
            <a:ext cx="2664293" cy="100799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84746" y="3319980"/>
            <a:ext cx="2664460" cy="1008380"/>
          </a:xfrm>
          <a:custGeom>
            <a:avLst/>
            <a:gdLst/>
            <a:ahLst/>
            <a:cxnLst/>
            <a:rect l="l" t="t" r="r" b="b"/>
            <a:pathLst>
              <a:path w="2664460" h="1008379">
                <a:moveTo>
                  <a:pt x="0" y="168008"/>
                </a:moveTo>
                <a:lnTo>
                  <a:pt x="44662" y="162006"/>
                </a:lnTo>
                <a:lnTo>
                  <a:pt x="84796" y="145069"/>
                </a:lnTo>
                <a:lnTo>
                  <a:pt x="118798" y="118798"/>
                </a:lnTo>
                <a:lnTo>
                  <a:pt x="145069" y="84796"/>
                </a:lnTo>
                <a:lnTo>
                  <a:pt x="162006" y="44662"/>
                </a:lnTo>
                <a:lnTo>
                  <a:pt x="168008" y="0"/>
                </a:lnTo>
                <a:lnTo>
                  <a:pt x="2496299" y="0"/>
                </a:lnTo>
                <a:lnTo>
                  <a:pt x="2502299" y="44662"/>
                </a:lnTo>
                <a:lnTo>
                  <a:pt x="2519234" y="84796"/>
                </a:lnTo>
                <a:lnTo>
                  <a:pt x="2545502" y="118798"/>
                </a:lnTo>
                <a:lnTo>
                  <a:pt x="2579502" y="145069"/>
                </a:lnTo>
                <a:lnTo>
                  <a:pt x="2619633" y="162006"/>
                </a:lnTo>
                <a:lnTo>
                  <a:pt x="2664294" y="168008"/>
                </a:lnTo>
                <a:lnTo>
                  <a:pt x="2664294" y="840003"/>
                </a:lnTo>
                <a:lnTo>
                  <a:pt x="2619633" y="846004"/>
                </a:lnTo>
                <a:lnTo>
                  <a:pt x="2579502" y="862941"/>
                </a:lnTo>
                <a:lnTo>
                  <a:pt x="2545502" y="889212"/>
                </a:lnTo>
                <a:lnTo>
                  <a:pt x="2519234" y="923215"/>
                </a:lnTo>
                <a:lnTo>
                  <a:pt x="2502299" y="963349"/>
                </a:lnTo>
                <a:lnTo>
                  <a:pt x="2496299" y="1008011"/>
                </a:lnTo>
                <a:lnTo>
                  <a:pt x="168008" y="1008011"/>
                </a:lnTo>
                <a:lnTo>
                  <a:pt x="162006" y="963349"/>
                </a:lnTo>
                <a:lnTo>
                  <a:pt x="145069" y="923215"/>
                </a:lnTo>
                <a:lnTo>
                  <a:pt x="118798" y="889212"/>
                </a:lnTo>
                <a:lnTo>
                  <a:pt x="84796" y="862941"/>
                </a:lnTo>
                <a:lnTo>
                  <a:pt x="44662" y="846004"/>
                </a:lnTo>
                <a:lnTo>
                  <a:pt x="0" y="840003"/>
                </a:lnTo>
                <a:lnTo>
                  <a:pt x="0" y="168008"/>
                </a:lnTo>
                <a:close/>
              </a:path>
            </a:pathLst>
          </a:custGeom>
          <a:ln w="381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928414" y="3357502"/>
            <a:ext cx="1849120" cy="751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4030">
              <a:lnSpc>
                <a:spcPts val="178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Дотации</a:t>
            </a:r>
            <a:endParaRPr sz="1800">
              <a:latin typeface="Calibri"/>
              <a:cs typeface="Calibri"/>
            </a:endParaRPr>
          </a:p>
          <a:p>
            <a:pPr marL="12700" marR="5080" algn="ctr">
              <a:lnSpc>
                <a:spcPct val="62500"/>
              </a:lnSpc>
              <a:spcBef>
                <a:spcPts val="340"/>
              </a:spcBef>
            </a:pPr>
            <a:r>
              <a:rPr sz="1600" b="1" i="1" spc="-10" dirty="0">
                <a:latin typeface="Calibri"/>
                <a:cs typeface="Calibri"/>
              </a:rPr>
              <a:t>(от </a:t>
            </a:r>
            <a:r>
              <a:rPr sz="1600" b="1" i="1" spc="-5" dirty="0">
                <a:latin typeface="Calibri"/>
                <a:cs typeface="Calibri"/>
              </a:rPr>
              <a:t>лат. </a:t>
            </a:r>
            <a:r>
              <a:rPr sz="1600" b="1" i="1" spc="-10" dirty="0">
                <a:latin typeface="Calibri"/>
                <a:cs typeface="Calibri"/>
              </a:rPr>
              <a:t>“Dotatio” </a:t>
            </a:r>
            <a:r>
              <a:rPr sz="1600" b="1" i="1" spc="-5" dirty="0">
                <a:latin typeface="Calibri"/>
                <a:cs typeface="Calibri"/>
              </a:rPr>
              <a:t>–  </a:t>
            </a:r>
            <a:r>
              <a:rPr sz="1600" b="1" i="1" spc="-10" dirty="0">
                <a:latin typeface="Calibri"/>
                <a:cs typeface="Calibri"/>
              </a:rPr>
              <a:t>дар,         пожертвование)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395833" y="4351782"/>
            <a:ext cx="2663999" cy="100811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95832" y="4351773"/>
            <a:ext cx="2664460" cy="1008380"/>
          </a:xfrm>
          <a:custGeom>
            <a:avLst/>
            <a:gdLst/>
            <a:ahLst/>
            <a:cxnLst/>
            <a:rect l="l" t="t" r="r" b="b"/>
            <a:pathLst>
              <a:path w="2664460" h="1008379">
                <a:moveTo>
                  <a:pt x="0" y="133388"/>
                </a:moveTo>
                <a:lnTo>
                  <a:pt x="42157" y="126588"/>
                </a:lnTo>
                <a:lnTo>
                  <a:pt x="78773" y="107653"/>
                </a:lnTo>
                <a:lnTo>
                  <a:pt x="107649" y="78779"/>
                </a:lnTo>
                <a:lnTo>
                  <a:pt x="126587" y="42162"/>
                </a:lnTo>
                <a:lnTo>
                  <a:pt x="133388" y="0"/>
                </a:lnTo>
                <a:lnTo>
                  <a:pt x="2530614" y="0"/>
                </a:lnTo>
                <a:lnTo>
                  <a:pt x="2537414" y="42162"/>
                </a:lnTo>
                <a:lnTo>
                  <a:pt x="2556349" y="78779"/>
                </a:lnTo>
                <a:lnTo>
                  <a:pt x="2585223" y="107653"/>
                </a:lnTo>
                <a:lnTo>
                  <a:pt x="2621840" y="126588"/>
                </a:lnTo>
                <a:lnTo>
                  <a:pt x="2664002" y="133388"/>
                </a:lnTo>
                <a:lnTo>
                  <a:pt x="2664002" y="874737"/>
                </a:lnTo>
                <a:lnTo>
                  <a:pt x="2621840" y="881537"/>
                </a:lnTo>
                <a:lnTo>
                  <a:pt x="2585223" y="900471"/>
                </a:lnTo>
                <a:lnTo>
                  <a:pt x="2556349" y="929344"/>
                </a:lnTo>
                <a:lnTo>
                  <a:pt x="2537414" y="965956"/>
                </a:lnTo>
                <a:lnTo>
                  <a:pt x="2530614" y="1008113"/>
                </a:lnTo>
                <a:lnTo>
                  <a:pt x="133388" y="1008113"/>
                </a:lnTo>
                <a:lnTo>
                  <a:pt x="126587" y="965956"/>
                </a:lnTo>
                <a:lnTo>
                  <a:pt x="107649" y="929344"/>
                </a:lnTo>
                <a:lnTo>
                  <a:pt x="78773" y="900471"/>
                </a:lnTo>
                <a:lnTo>
                  <a:pt x="42157" y="881537"/>
                </a:lnTo>
                <a:lnTo>
                  <a:pt x="0" y="874737"/>
                </a:lnTo>
                <a:lnTo>
                  <a:pt x="0" y="133388"/>
                </a:lnTo>
                <a:close/>
              </a:path>
            </a:pathLst>
          </a:custGeom>
          <a:ln w="2857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891976" y="4384626"/>
            <a:ext cx="1941195" cy="828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6720">
              <a:lnSpc>
                <a:spcPts val="1875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Субвенции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1380"/>
              </a:lnSpc>
            </a:pPr>
            <a:r>
              <a:rPr sz="1600" b="1" i="1" spc="-10" dirty="0">
                <a:latin typeface="Calibri"/>
                <a:cs typeface="Calibri"/>
              </a:rPr>
              <a:t>(от </a:t>
            </a:r>
            <a:r>
              <a:rPr sz="1600" b="1" i="1" spc="-5" dirty="0">
                <a:latin typeface="Calibri"/>
                <a:cs typeface="Calibri"/>
              </a:rPr>
              <a:t>лат. </a:t>
            </a:r>
            <a:r>
              <a:rPr sz="1600" b="1" i="1" spc="-10" dirty="0">
                <a:latin typeface="Calibri"/>
                <a:cs typeface="Calibri"/>
              </a:rPr>
              <a:t>“Subvenire</a:t>
            </a:r>
            <a:r>
              <a:rPr sz="1600" b="1" i="1" spc="50" dirty="0">
                <a:latin typeface="Calibri"/>
                <a:cs typeface="Calibri"/>
              </a:rPr>
              <a:t> </a:t>
            </a:r>
            <a:r>
              <a:rPr sz="1600" b="1" i="1" spc="-5" dirty="0">
                <a:latin typeface="Calibri"/>
                <a:cs typeface="Calibri"/>
              </a:rPr>
              <a:t>”</a:t>
            </a:r>
            <a:endParaRPr sz="1600">
              <a:latin typeface="Calibri"/>
              <a:cs typeface="Calibri"/>
            </a:endParaRPr>
          </a:p>
          <a:p>
            <a:pPr marL="573405" marR="255904" indent="-309880">
              <a:lnSpc>
                <a:spcPct val="73100"/>
              </a:lnSpc>
              <a:spcBef>
                <a:spcPts val="254"/>
              </a:spcBef>
            </a:pPr>
            <a:r>
              <a:rPr sz="1600" b="1" i="1" spc="-5" dirty="0">
                <a:latin typeface="Calibri"/>
                <a:cs typeface="Calibri"/>
              </a:rPr>
              <a:t>– </a:t>
            </a:r>
            <a:r>
              <a:rPr sz="1600" b="1" i="1" spc="-10" dirty="0">
                <a:latin typeface="Calibri"/>
                <a:cs typeface="Calibri"/>
              </a:rPr>
              <a:t>приходить </a:t>
            </a:r>
            <a:r>
              <a:rPr sz="1600" b="1" i="1" spc="-5" dirty="0">
                <a:latin typeface="Calibri"/>
                <a:cs typeface="Calibri"/>
              </a:rPr>
              <a:t>на  </a:t>
            </a:r>
            <a:r>
              <a:rPr sz="1600" b="1" i="1" spc="-10" dirty="0">
                <a:latin typeface="Calibri"/>
                <a:cs typeface="Calibri"/>
              </a:rPr>
              <a:t>помощь)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395541" y="5373217"/>
            <a:ext cx="2663990" cy="100799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95536" y="5373210"/>
            <a:ext cx="2664460" cy="1008380"/>
          </a:xfrm>
          <a:custGeom>
            <a:avLst/>
            <a:gdLst/>
            <a:ahLst/>
            <a:cxnLst/>
            <a:rect l="l" t="t" r="r" b="b"/>
            <a:pathLst>
              <a:path w="2664460" h="1008379">
                <a:moveTo>
                  <a:pt x="0" y="160489"/>
                </a:moveTo>
                <a:lnTo>
                  <a:pt x="50726" y="152307"/>
                </a:lnTo>
                <a:lnTo>
                  <a:pt x="94782" y="129523"/>
                </a:lnTo>
                <a:lnTo>
                  <a:pt x="129523" y="94782"/>
                </a:lnTo>
                <a:lnTo>
                  <a:pt x="152307" y="50726"/>
                </a:lnTo>
                <a:lnTo>
                  <a:pt x="160489" y="0"/>
                </a:lnTo>
                <a:lnTo>
                  <a:pt x="2503512" y="0"/>
                </a:lnTo>
                <a:lnTo>
                  <a:pt x="2511695" y="50726"/>
                </a:lnTo>
                <a:lnTo>
                  <a:pt x="2534478" y="94782"/>
                </a:lnTo>
                <a:lnTo>
                  <a:pt x="2569220" y="129523"/>
                </a:lnTo>
                <a:lnTo>
                  <a:pt x="2613276" y="152307"/>
                </a:lnTo>
                <a:lnTo>
                  <a:pt x="2664002" y="160489"/>
                </a:lnTo>
                <a:lnTo>
                  <a:pt x="2664002" y="847521"/>
                </a:lnTo>
                <a:lnTo>
                  <a:pt x="2613276" y="855703"/>
                </a:lnTo>
                <a:lnTo>
                  <a:pt x="2569220" y="878487"/>
                </a:lnTo>
                <a:lnTo>
                  <a:pt x="2534478" y="913229"/>
                </a:lnTo>
                <a:lnTo>
                  <a:pt x="2511695" y="957285"/>
                </a:lnTo>
                <a:lnTo>
                  <a:pt x="2503512" y="1008011"/>
                </a:lnTo>
                <a:lnTo>
                  <a:pt x="160489" y="1008011"/>
                </a:lnTo>
                <a:lnTo>
                  <a:pt x="152307" y="957285"/>
                </a:lnTo>
                <a:lnTo>
                  <a:pt x="129523" y="913229"/>
                </a:lnTo>
                <a:lnTo>
                  <a:pt x="94782" y="878487"/>
                </a:lnTo>
                <a:lnTo>
                  <a:pt x="50726" y="855703"/>
                </a:lnTo>
                <a:lnTo>
                  <a:pt x="0" y="847521"/>
                </a:lnTo>
                <a:lnTo>
                  <a:pt x="0" y="160489"/>
                </a:lnTo>
                <a:close/>
              </a:path>
            </a:pathLst>
          </a:custGeom>
          <a:ln w="28574">
            <a:solidFill>
              <a:srgbClr val="5B5B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923124" y="5494818"/>
            <a:ext cx="1924050" cy="651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7465" algn="ctr">
              <a:lnSpc>
                <a:spcPts val="188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Субсидии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ts val="1385"/>
              </a:lnSpc>
            </a:pPr>
            <a:r>
              <a:rPr sz="1600" b="1" i="1" spc="-10" dirty="0">
                <a:latin typeface="Calibri"/>
                <a:cs typeface="Calibri"/>
              </a:rPr>
              <a:t>(от </a:t>
            </a:r>
            <a:r>
              <a:rPr sz="1600" b="1" i="1" spc="-5" dirty="0">
                <a:latin typeface="Calibri"/>
                <a:cs typeface="Calibri"/>
              </a:rPr>
              <a:t>лат.</a:t>
            </a:r>
            <a:r>
              <a:rPr sz="1600" b="1" i="1" spc="5" dirty="0">
                <a:latin typeface="Calibri"/>
                <a:cs typeface="Calibri"/>
              </a:rPr>
              <a:t> </a:t>
            </a:r>
            <a:r>
              <a:rPr sz="1600" b="1" i="1" spc="-10" dirty="0">
                <a:latin typeface="Calibri"/>
                <a:cs typeface="Calibri"/>
              </a:rPr>
              <a:t>“Subsidium”</a:t>
            </a:r>
            <a:endParaRPr sz="1600">
              <a:latin typeface="Calibri"/>
              <a:cs typeface="Calibri"/>
            </a:endParaRPr>
          </a:p>
          <a:p>
            <a:pPr marR="36830" algn="ctr">
              <a:lnSpc>
                <a:spcPts val="1660"/>
              </a:lnSpc>
            </a:pPr>
            <a:r>
              <a:rPr sz="1600" b="1" i="1" spc="-5" dirty="0">
                <a:latin typeface="Calibri"/>
                <a:cs typeface="Calibri"/>
              </a:rPr>
              <a:t>–</a:t>
            </a:r>
            <a:r>
              <a:rPr sz="1600" b="1" i="1" spc="-10" dirty="0">
                <a:latin typeface="Calibri"/>
                <a:cs typeface="Calibri"/>
              </a:rPr>
              <a:t> поддержка)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1511808" y="3011835"/>
            <a:ext cx="432434" cy="299720"/>
          </a:xfrm>
          <a:custGeom>
            <a:avLst/>
            <a:gdLst/>
            <a:ahLst/>
            <a:cxnLst/>
            <a:rect l="l" t="t" r="r" b="b"/>
            <a:pathLst>
              <a:path w="432435" h="299720">
                <a:moveTo>
                  <a:pt x="432054" y="149567"/>
                </a:moveTo>
                <a:lnTo>
                  <a:pt x="0" y="149567"/>
                </a:lnTo>
                <a:lnTo>
                  <a:pt x="216027" y="299135"/>
                </a:lnTo>
                <a:lnTo>
                  <a:pt x="432054" y="149567"/>
                </a:lnTo>
                <a:close/>
              </a:path>
              <a:path w="432435" h="299720">
                <a:moveTo>
                  <a:pt x="324040" y="0"/>
                </a:moveTo>
                <a:lnTo>
                  <a:pt x="108013" y="0"/>
                </a:lnTo>
                <a:lnTo>
                  <a:pt x="108013" y="149567"/>
                </a:lnTo>
                <a:lnTo>
                  <a:pt x="324040" y="149567"/>
                </a:lnTo>
                <a:lnTo>
                  <a:pt x="32404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511808" y="3011835"/>
            <a:ext cx="432434" cy="299720"/>
          </a:xfrm>
          <a:custGeom>
            <a:avLst/>
            <a:gdLst/>
            <a:ahLst/>
            <a:cxnLst/>
            <a:rect l="l" t="t" r="r" b="b"/>
            <a:pathLst>
              <a:path w="432435" h="299720">
                <a:moveTo>
                  <a:pt x="0" y="149567"/>
                </a:moveTo>
                <a:lnTo>
                  <a:pt x="108013" y="149567"/>
                </a:lnTo>
                <a:lnTo>
                  <a:pt x="108013" y="0"/>
                </a:lnTo>
                <a:lnTo>
                  <a:pt x="324040" y="0"/>
                </a:lnTo>
                <a:lnTo>
                  <a:pt x="324040" y="149567"/>
                </a:lnTo>
                <a:lnTo>
                  <a:pt x="432054" y="149567"/>
                </a:lnTo>
                <a:lnTo>
                  <a:pt x="216027" y="299135"/>
                </a:lnTo>
                <a:lnTo>
                  <a:pt x="0" y="149567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95536" y="2026617"/>
            <a:ext cx="2628900" cy="990600"/>
          </a:xfrm>
          <a:custGeom>
            <a:avLst/>
            <a:gdLst/>
            <a:ahLst/>
            <a:cxnLst/>
            <a:rect l="l" t="t" r="r" b="b"/>
            <a:pathLst>
              <a:path w="2628900" h="990600">
                <a:moveTo>
                  <a:pt x="1314145" y="0"/>
                </a:moveTo>
                <a:lnTo>
                  <a:pt x="1246519" y="644"/>
                </a:lnTo>
                <a:lnTo>
                  <a:pt x="1179781" y="2556"/>
                </a:lnTo>
                <a:lnTo>
                  <a:pt x="1114014" y="5706"/>
                </a:lnTo>
                <a:lnTo>
                  <a:pt x="1049299" y="10061"/>
                </a:lnTo>
                <a:lnTo>
                  <a:pt x="985720" y="15590"/>
                </a:lnTo>
                <a:lnTo>
                  <a:pt x="923359" y="22264"/>
                </a:lnTo>
                <a:lnTo>
                  <a:pt x="862299" y="30049"/>
                </a:lnTo>
                <a:lnTo>
                  <a:pt x="802621" y="38916"/>
                </a:lnTo>
                <a:lnTo>
                  <a:pt x="744410" y="48833"/>
                </a:lnTo>
                <a:lnTo>
                  <a:pt x="687746" y="59770"/>
                </a:lnTo>
                <a:lnTo>
                  <a:pt x="632714" y="71694"/>
                </a:lnTo>
                <a:lnTo>
                  <a:pt x="579395" y="84575"/>
                </a:lnTo>
                <a:lnTo>
                  <a:pt x="527872" y="98382"/>
                </a:lnTo>
                <a:lnTo>
                  <a:pt x="478227" y="113084"/>
                </a:lnTo>
                <a:lnTo>
                  <a:pt x="430544" y="128649"/>
                </a:lnTo>
                <a:lnTo>
                  <a:pt x="384905" y="145046"/>
                </a:lnTo>
                <a:lnTo>
                  <a:pt x="341392" y="162245"/>
                </a:lnTo>
                <a:lnTo>
                  <a:pt x="300087" y="180214"/>
                </a:lnTo>
                <a:lnTo>
                  <a:pt x="261074" y="198922"/>
                </a:lnTo>
                <a:lnTo>
                  <a:pt x="224436" y="218338"/>
                </a:lnTo>
                <a:lnTo>
                  <a:pt x="190253" y="238431"/>
                </a:lnTo>
                <a:lnTo>
                  <a:pt x="129589" y="280522"/>
                </a:lnTo>
                <a:lnTo>
                  <a:pt x="79742" y="324948"/>
                </a:lnTo>
                <a:lnTo>
                  <a:pt x="41372" y="371458"/>
                </a:lnTo>
                <a:lnTo>
                  <a:pt x="15141" y="419805"/>
                </a:lnTo>
                <a:lnTo>
                  <a:pt x="1709" y="469739"/>
                </a:lnTo>
                <a:lnTo>
                  <a:pt x="0" y="495223"/>
                </a:lnTo>
                <a:lnTo>
                  <a:pt x="1709" y="520708"/>
                </a:lnTo>
                <a:lnTo>
                  <a:pt x="15141" y="570642"/>
                </a:lnTo>
                <a:lnTo>
                  <a:pt x="41372" y="618988"/>
                </a:lnTo>
                <a:lnTo>
                  <a:pt x="79742" y="665499"/>
                </a:lnTo>
                <a:lnTo>
                  <a:pt x="129589" y="709924"/>
                </a:lnTo>
                <a:lnTo>
                  <a:pt x="190253" y="752016"/>
                </a:lnTo>
                <a:lnTo>
                  <a:pt x="224436" y="772109"/>
                </a:lnTo>
                <a:lnTo>
                  <a:pt x="261074" y="791525"/>
                </a:lnTo>
                <a:lnTo>
                  <a:pt x="300087" y="810233"/>
                </a:lnTo>
                <a:lnTo>
                  <a:pt x="341392" y="828202"/>
                </a:lnTo>
                <a:lnTo>
                  <a:pt x="384905" y="845400"/>
                </a:lnTo>
                <a:lnTo>
                  <a:pt x="430544" y="861798"/>
                </a:lnTo>
                <a:lnTo>
                  <a:pt x="478227" y="877363"/>
                </a:lnTo>
                <a:lnTo>
                  <a:pt x="527872" y="892064"/>
                </a:lnTo>
                <a:lnTo>
                  <a:pt x="579395" y="905871"/>
                </a:lnTo>
                <a:lnTo>
                  <a:pt x="632714" y="918753"/>
                </a:lnTo>
                <a:lnTo>
                  <a:pt x="687746" y="930677"/>
                </a:lnTo>
                <a:lnTo>
                  <a:pt x="744410" y="941613"/>
                </a:lnTo>
                <a:lnTo>
                  <a:pt x="802621" y="951530"/>
                </a:lnTo>
                <a:lnTo>
                  <a:pt x="862299" y="960397"/>
                </a:lnTo>
                <a:lnTo>
                  <a:pt x="923359" y="968183"/>
                </a:lnTo>
                <a:lnTo>
                  <a:pt x="985720" y="974856"/>
                </a:lnTo>
                <a:lnTo>
                  <a:pt x="1049299" y="980386"/>
                </a:lnTo>
                <a:lnTo>
                  <a:pt x="1114014" y="984741"/>
                </a:lnTo>
                <a:lnTo>
                  <a:pt x="1179781" y="987890"/>
                </a:lnTo>
                <a:lnTo>
                  <a:pt x="1246519" y="989803"/>
                </a:lnTo>
                <a:lnTo>
                  <a:pt x="1314145" y="990447"/>
                </a:lnTo>
                <a:lnTo>
                  <a:pt x="1381770" y="989803"/>
                </a:lnTo>
                <a:lnTo>
                  <a:pt x="1448508" y="987890"/>
                </a:lnTo>
                <a:lnTo>
                  <a:pt x="1514275" y="984741"/>
                </a:lnTo>
                <a:lnTo>
                  <a:pt x="1578990" y="980386"/>
                </a:lnTo>
                <a:lnTo>
                  <a:pt x="1642569" y="974856"/>
                </a:lnTo>
                <a:lnTo>
                  <a:pt x="1704930" y="968183"/>
                </a:lnTo>
                <a:lnTo>
                  <a:pt x="1765991" y="960397"/>
                </a:lnTo>
                <a:lnTo>
                  <a:pt x="1825668" y="951530"/>
                </a:lnTo>
                <a:lnTo>
                  <a:pt x="1883880" y="941613"/>
                </a:lnTo>
                <a:lnTo>
                  <a:pt x="1940543" y="930677"/>
                </a:lnTo>
                <a:lnTo>
                  <a:pt x="1995576" y="918753"/>
                </a:lnTo>
                <a:lnTo>
                  <a:pt x="2048895" y="905871"/>
                </a:lnTo>
                <a:lnTo>
                  <a:pt x="2100418" y="892064"/>
                </a:lnTo>
                <a:lnTo>
                  <a:pt x="2150062" y="877363"/>
                </a:lnTo>
                <a:lnTo>
                  <a:pt x="2197745" y="861798"/>
                </a:lnTo>
                <a:lnTo>
                  <a:pt x="2243385" y="845400"/>
                </a:lnTo>
                <a:lnTo>
                  <a:pt x="2286898" y="828202"/>
                </a:lnTo>
                <a:lnTo>
                  <a:pt x="2328202" y="810233"/>
                </a:lnTo>
                <a:lnTo>
                  <a:pt x="2367215" y="791525"/>
                </a:lnTo>
                <a:lnTo>
                  <a:pt x="2403854" y="772109"/>
                </a:lnTo>
                <a:lnTo>
                  <a:pt x="2438036" y="752016"/>
                </a:lnTo>
                <a:lnTo>
                  <a:pt x="2498700" y="709924"/>
                </a:lnTo>
                <a:lnTo>
                  <a:pt x="2548548" y="665499"/>
                </a:lnTo>
                <a:lnTo>
                  <a:pt x="2586917" y="618988"/>
                </a:lnTo>
                <a:lnTo>
                  <a:pt x="2613148" y="570642"/>
                </a:lnTo>
                <a:lnTo>
                  <a:pt x="2626580" y="520708"/>
                </a:lnTo>
                <a:lnTo>
                  <a:pt x="2628290" y="495223"/>
                </a:lnTo>
                <a:lnTo>
                  <a:pt x="2626580" y="469739"/>
                </a:lnTo>
                <a:lnTo>
                  <a:pt x="2613148" y="419805"/>
                </a:lnTo>
                <a:lnTo>
                  <a:pt x="2586917" y="371458"/>
                </a:lnTo>
                <a:lnTo>
                  <a:pt x="2548548" y="324948"/>
                </a:lnTo>
                <a:lnTo>
                  <a:pt x="2498700" y="280522"/>
                </a:lnTo>
                <a:lnTo>
                  <a:pt x="2438036" y="238431"/>
                </a:lnTo>
                <a:lnTo>
                  <a:pt x="2403854" y="218338"/>
                </a:lnTo>
                <a:lnTo>
                  <a:pt x="2367215" y="198922"/>
                </a:lnTo>
                <a:lnTo>
                  <a:pt x="2328202" y="180214"/>
                </a:lnTo>
                <a:lnTo>
                  <a:pt x="2286898" y="162245"/>
                </a:lnTo>
                <a:lnTo>
                  <a:pt x="2243385" y="145046"/>
                </a:lnTo>
                <a:lnTo>
                  <a:pt x="2197745" y="128649"/>
                </a:lnTo>
                <a:lnTo>
                  <a:pt x="2150062" y="113084"/>
                </a:lnTo>
                <a:lnTo>
                  <a:pt x="2100418" y="98382"/>
                </a:lnTo>
                <a:lnTo>
                  <a:pt x="2048895" y="84575"/>
                </a:lnTo>
                <a:lnTo>
                  <a:pt x="1995576" y="71694"/>
                </a:lnTo>
                <a:lnTo>
                  <a:pt x="1940543" y="59770"/>
                </a:lnTo>
                <a:lnTo>
                  <a:pt x="1883880" y="48833"/>
                </a:lnTo>
                <a:lnTo>
                  <a:pt x="1825668" y="38916"/>
                </a:lnTo>
                <a:lnTo>
                  <a:pt x="1765991" y="30049"/>
                </a:lnTo>
                <a:lnTo>
                  <a:pt x="1704930" y="22264"/>
                </a:lnTo>
                <a:lnTo>
                  <a:pt x="1642569" y="15590"/>
                </a:lnTo>
                <a:lnTo>
                  <a:pt x="1578990" y="10061"/>
                </a:lnTo>
                <a:lnTo>
                  <a:pt x="1514275" y="5706"/>
                </a:lnTo>
                <a:lnTo>
                  <a:pt x="1448508" y="2556"/>
                </a:lnTo>
                <a:lnTo>
                  <a:pt x="1381770" y="644"/>
                </a:lnTo>
                <a:lnTo>
                  <a:pt x="1314145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95536" y="2026617"/>
            <a:ext cx="2628900" cy="990600"/>
          </a:xfrm>
          <a:custGeom>
            <a:avLst/>
            <a:gdLst/>
            <a:ahLst/>
            <a:cxnLst/>
            <a:rect l="l" t="t" r="r" b="b"/>
            <a:pathLst>
              <a:path w="2628900" h="990600">
                <a:moveTo>
                  <a:pt x="0" y="495223"/>
                </a:moveTo>
                <a:lnTo>
                  <a:pt x="6784" y="444589"/>
                </a:lnTo>
                <a:lnTo>
                  <a:pt x="26698" y="395418"/>
                </a:lnTo>
                <a:lnTo>
                  <a:pt x="59081" y="347958"/>
                </a:lnTo>
                <a:lnTo>
                  <a:pt x="103272" y="302459"/>
                </a:lnTo>
                <a:lnTo>
                  <a:pt x="158610" y="259169"/>
                </a:lnTo>
                <a:lnTo>
                  <a:pt x="224436" y="218338"/>
                </a:lnTo>
                <a:lnTo>
                  <a:pt x="261074" y="198922"/>
                </a:lnTo>
                <a:lnTo>
                  <a:pt x="300087" y="180214"/>
                </a:lnTo>
                <a:lnTo>
                  <a:pt x="341392" y="162245"/>
                </a:lnTo>
                <a:lnTo>
                  <a:pt x="384905" y="145046"/>
                </a:lnTo>
                <a:lnTo>
                  <a:pt x="430544" y="128649"/>
                </a:lnTo>
                <a:lnTo>
                  <a:pt x="478227" y="113084"/>
                </a:lnTo>
                <a:lnTo>
                  <a:pt x="527872" y="98382"/>
                </a:lnTo>
                <a:lnTo>
                  <a:pt x="579395" y="84575"/>
                </a:lnTo>
                <a:lnTo>
                  <a:pt x="632714" y="71694"/>
                </a:lnTo>
                <a:lnTo>
                  <a:pt x="687746" y="59770"/>
                </a:lnTo>
                <a:lnTo>
                  <a:pt x="744410" y="48833"/>
                </a:lnTo>
                <a:lnTo>
                  <a:pt x="802621" y="38916"/>
                </a:lnTo>
                <a:lnTo>
                  <a:pt x="862299" y="30049"/>
                </a:lnTo>
                <a:lnTo>
                  <a:pt x="923359" y="22264"/>
                </a:lnTo>
                <a:lnTo>
                  <a:pt x="985720" y="15590"/>
                </a:lnTo>
                <a:lnTo>
                  <a:pt x="1049299" y="10061"/>
                </a:lnTo>
                <a:lnTo>
                  <a:pt x="1114014" y="5706"/>
                </a:lnTo>
                <a:lnTo>
                  <a:pt x="1179781" y="2556"/>
                </a:lnTo>
                <a:lnTo>
                  <a:pt x="1246519" y="644"/>
                </a:lnTo>
                <a:lnTo>
                  <a:pt x="1314145" y="0"/>
                </a:lnTo>
                <a:lnTo>
                  <a:pt x="1381770" y="644"/>
                </a:lnTo>
                <a:lnTo>
                  <a:pt x="1448508" y="2556"/>
                </a:lnTo>
                <a:lnTo>
                  <a:pt x="1514275" y="5706"/>
                </a:lnTo>
                <a:lnTo>
                  <a:pt x="1578990" y="10061"/>
                </a:lnTo>
                <a:lnTo>
                  <a:pt x="1642569" y="15590"/>
                </a:lnTo>
                <a:lnTo>
                  <a:pt x="1704930" y="22264"/>
                </a:lnTo>
                <a:lnTo>
                  <a:pt x="1765991" y="30049"/>
                </a:lnTo>
                <a:lnTo>
                  <a:pt x="1825668" y="38916"/>
                </a:lnTo>
                <a:lnTo>
                  <a:pt x="1883880" y="48833"/>
                </a:lnTo>
                <a:lnTo>
                  <a:pt x="1940543" y="59770"/>
                </a:lnTo>
                <a:lnTo>
                  <a:pt x="1995576" y="71694"/>
                </a:lnTo>
                <a:lnTo>
                  <a:pt x="2048895" y="84575"/>
                </a:lnTo>
                <a:lnTo>
                  <a:pt x="2100418" y="98382"/>
                </a:lnTo>
                <a:lnTo>
                  <a:pt x="2150062" y="113084"/>
                </a:lnTo>
                <a:lnTo>
                  <a:pt x="2197745" y="128649"/>
                </a:lnTo>
                <a:lnTo>
                  <a:pt x="2243385" y="145046"/>
                </a:lnTo>
                <a:lnTo>
                  <a:pt x="2286898" y="162245"/>
                </a:lnTo>
                <a:lnTo>
                  <a:pt x="2328202" y="180214"/>
                </a:lnTo>
                <a:lnTo>
                  <a:pt x="2367215" y="198922"/>
                </a:lnTo>
                <a:lnTo>
                  <a:pt x="2403854" y="218338"/>
                </a:lnTo>
                <a:lnTo>
                  <a:pt x="2438036" y="238431"/>
                </a:lnTo>
                <a:lnTo>
                  <a:pt x="2498700" y="280522"/>
                </a:lnTo>
                <a:lnTo>
                  <a:pt x="2548548" y="324948"/>
                </a:lnTo>
                <a:lnTo>
                  <a:pt x="2586917" y="371458"/>
                </a:lnTo>
                <a:lnTo>
                  <a:pt x="2613148" y="419805"/>
                </a:lnTo>
                <a:lnTo>
                  <a:pt x="2626580" y="469739"/>
                </a:lnTo>
                <a:lnTo>
                  <a:pt x="2628290" y="495223"/>
                </a:lnTo>
                <a:lnTo>
                  <a:pt x="2626580" y="520708"/>
                </a:lnTo>
                <a:lnTo>
                  <a:pt x="2613148" y="570642"/>
                </a:lnTo>
                <a:lnTo>
                  <a:pt x="2586917" y="618988"/>
                </a:lnTo>
                <a:lnTo>
                  <a:pt x="2548548" y="665499"/>
                </a:lnTo>
                <a:lnTo>
                  <a:pt x="2498700" y="709924"/>
                </a:lnTo>
                <a:lnTo>
                  <a:pt x="2438036" y="752016"/>
                </a:lnTo>
                <a:lnTo>
                  <a:pt x="2403854" y="772109"/>
                </a:lnTo>
                <a:lnTo>
                  <a:pt x="2367215" y="791525"/>
                </a:lnTo>
                <a:lnTo>
                  <a:pt x="2328202" y="810233"/>
                </a:lnTo>
                <a:lnTo>
                  <a:pt x="2286898" y="828202"/>
                </a:lnTo>
                <a:lnTo>
                  <a:pt x="2243385" y="845400"/>
                </a:lnTo>
                <a:lnTo>
                  <a:pt x="2197745" y="861798"/>
                </a:lnTo>
                <a:lnTo>
                  <a:pt x="2150062" y="877363"/>
                </a:lnTo>
                <a:lnTo>
                  <a:pt x="2100418" y="892064"/>
                </a:lnTo>
                <a:lnTo>
                  <a:pt x="2048895" y="905871"/>
                </a:lnTo>
                <a:lnTo>
                  <a:pt x="1995576" y="918753"/>
                </a:lnTo>
                <a:lnTo>
                  <a:pt x="1940543" y="930677"/>
                </a:lnTo>
                <a:lnTo>
                  <a:pt x="1883880" y="941613"/>
                </a:lnTo>
                <a:lnTo>
                  <a:pt x="1825668" y="951530"/>
                </a:lnTo>
                <a:lnTo>
                  <a:pt x="1765991" y="960397"/>
                </a:lnTo>
                <a:lnTo>
                  <a:pt x="1704930" y="968183"/>
                </a:lnTo>
                <a:lnTo>
                  <a:pt x="1642569" y="974856"/>
                </a:lnTo>
                <a:lnTo>
                  <a:pt x="1578990" y="980386"/>
                </a:lnTo>
                <a:lnTo>
                  <a:pt x="1514275" y="984741"/>
                </a:lnTo>
                <a:lnTo>
                  <a:pt x="1448508" y="987890"/>
                </a:lnTo>
                <a:lnTo>
                  <a:pt x="1381770" y="989803"/>
                </a:lnTo>
                <a:lnTo>
                  <a:pt x="1314145" y="990447"/>
                </a:lnTo>
                <a:lnTo>
                  <a:pt x="1246519" y="989803"/>
                </a:lnTo>
                <a:lnTo>
                  <a:pt x="1179781" y="987890"/>
                </a:lnTo>
                <a:lnTo>
                  <a:pt x="1114014" y="984741"/>
                </a:lnTo>
                <a:lnTo>
                  <a:pt x="1049299" y="980386"/>
                </a:lnTo>
                <a:lnTo>
                  <a:pt x="985720" y="974856"/>
                </a:lnTo>
                <a:lnTo>
                  <a:pt x="923359" y="968183"/>
                </a:lnTo>
                <a:lnTo>
                  <a:pt x="862299" y="960397"/>
                </a:lnTo>
                <a:lnTo>
                  <a:pt x="802621" y="951530"/>
                </a:lnTo>
                <a:lnTo>
                  <a:pt x="744410" y="941613"/>
                </a:lnTo>
                <a:lnTo>
                  <a:pt x="687746" y="930677"/>
                </a:lnTo>
                <a:lnTo>
                  <a:pt x="632714" y="918753"/>
                </a:lnTo>
                <a:lnTo>
                  <a:pt x="579395" y="905871"/>
                </a:lnTo>
                <a:lnTo>
                  <a:pt x="527872" y="892064"/>
                </a:lnTo>
                <a:lnTo>
                  <a:pt x="478227" y="877363"/>
                </a:lnTo>
                <a:lnTo>
                  <a:pt x="430544" y="861798"/>
                </a:lnTo>
                <a:lnTo>
                  <a:pt x="384905" y="845400"/>
                </a:lnTo>
                <a:lnTo>
                  <a:pt x="341392" y="828202"/>
                </a:lnTo>
                <a:lnTo>
                  <a:pt x="300087" y="810233"/>
                </a:lnTo>
                <a:lnTo>
                  <a:pt x="261074" y="791525"/>
                </a:lnTo>
                <a:lnTo>
                  <a:pt x="224436" y="772109"/>
                </a:lnTo>
                <a:lnTo>
                  <a:pt x="190253" y="752016"/>
                </a:lnTo>
                <a:lnTo>
                  <a:pt x="129589" y="709924"/>
                </a:lnTo>
                <a:lnTo>
                  <a:pt x="79742" y="665499"/>
                </a:lnTo>
                <a:lnTo>
                  <a:pt x="41372" y="618988"/>
                </a:lnTo>
                <a:lnTo>
                  <a:pt x="15141" y="570642"/>
                </a:lnTo>
                <a:lnTo>
                  <a:pt x="1709" y="520708"/>
                </a:lnTo>
                <a:lnTo>
                  <a:pt x="0" y="495223"/>
                </a:lnTo>
                <a:close/>
              </a:path>
            </a:pathLst>
          </a:custGeom>
          <a:ln w="25399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905188" y="2138808"/>
            <a:ext cx="160718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-635" algn="ctr">
              <a:lnSpc>
                <a:spcPct val="100000"/>
              </a:lnSpc>
              <a:spcBef>
                <a:spcPts val="95"/>
              </a:spcBef>
            </a:pPr>
            <a:r>
              <a:rPr sz="1600" b="1" spc="-15" dirty="0">
                <a:latin typeface="Arial"/>
                <a:cs typeface="Arial"/>
              </a:rPr>
              <a:t>Формы  </a:t>
            </a:r>
            <a:r>
              <a:rPr sz="1600" b="1" spc="-10" dirty="0">
                <a:latin typeface="Arial"/>
                <a:cs typeface="Arial"/>
              </a:rPr>
              <a:t>м</a:t>
            </a:r>
            <a:r>
              <a:rPr sz="1600" b="1" spc="-30" dirty="0">
                <a:latin typeface="Arial"/>
                <a:cs typeface="Arial"/>
              </a:rPr>
              <a:t>е</a:t>
            </a:r>
            <a:r>
              <a:rPr sz="1600" b="1" spc="-10" dirty="0">
                <a:latin typeface="Arial"/>
                <a:cs typeface="Arial"/>
              </a:rPr>
              <a:t>жб</a:t>
            </a:r>
            <a:r>
              <a:rPr sz="1600" b="1" spc="-25" dirty="0">
                <a:latin typeface="Arial"/>
                <a:cs typeface="Arial"/>
              </a:rPr>
              <a:t>ю</a:t>
            </a:r>
            <a:r>
              <a:rPr sz="1600" b="1" spc="-15" dirty="0">
                <a:latin typeface="Arial"/>
                <a:cs typeface="Arial"/>
              </a:rPr>
              <a:t>д</a:t>
            </a:r>
            <a:r>
              <a:rPr sz="1600" b="1" spc="-35" dirty="0">
                <a:latin typeface="Arial"/>
                <a:cs typeface="Arial"/>
              </a:rPr>
              <a:t>ж</a:t>
            </a:r>
            <a:r>
              <a:rPr sz="1600" b="1" spc="-30" dirty="0">
                <a:latin typeface="Arial"/>
                <a:cs typeface="Arial"/>
              </a:rPr>
              <a:t>е</a:t>
            </a:r>
            <a:r>
              <a:rPr sz="1600" b="1" spc="-20" dirty="0">
                <a:latin typeface="Arial"/>
                <a:cs typeface="Arial"/>
              </a:rPr>
              <a:t>т</a:t>
            </a:r>
            <a:r>
              <a:rPr sz="1600" b="1" spc="-10" dirty="0">
                <a:latin typeface="Arial"/>
                <a:cs typeface="Arial"/>
              </a:rPr>
              <a:t>н</a:t>
            </a:r>
            <a:r>
              <a:rPr sz="1600" b="1" spc="-5" dirty="0">
                <a:latin typeface="Arial"/>
                <a:cs typeface="Arial"/>
              </a:rPr>
              <a:t>ых  </a:t>
            </a:r>
            <a:r>
              <a:rPr sz="1600" b="1" spc="-20" dirty="0">
                <a:latin typeface="Arial"/>
                <a:cs typeface="Arial"/>
              </a:rPr>
              <a:t>трансфертов</a:t>
            </a:r>
            <a:endParaRPr sz="1600">
              <a:latin typeface="Arial"/>
              <a:cs typeface="Arial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8171999" y="0"/>
            <a:ext cx="971999" cy="97199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049041" y="3717030"/>
            <a:ext cx="191135" cy="288290"/>
          </a:xfrm>
          <a:custGeom>
            <a:avLst/>
            <a:gdLst/>
            <a:ahLst/>
            <a:cxnLst/>
            <a:rect l="l" t="t" r="r" b="b"/>
            <a:pathLst>
              <a:path w="191135" h="288289">
                <a:moveTo>
                  <a:pt x="95402" y="0"/>
                </a:moveTo>
                <a:lnTo>
                  <a:pt x="95402" y="72008"/>
                </a:lnTo>
                <a:lnTo>
                  <a:pt x="0" y="72008"/>
                </a:lnTo>
                <a:lnTo>
                  <a:pt x="0" y="216026"/>
                </a:lnTo>
                <a:lnTo>
                  <a:pt x="95402" y="216026"/>
                </a:lnTo>
                <a:lnTo>
                  <a:pt x="95402" y="288035"/>
                </a:lnTo>
                <a:lnTo>
                  <a:pt x="190804" y="144017"/>
                </a:lnTo>
                <a:lnTo>
                  <a:pt x="95402" y="0"/>
                </a:lnTo>
                <a:close/>
              </a:path>
            </a:pathLst>
          </a:custGeom>
          <a:solidFill>
            <a:srgbClr val="F82D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049041" y="3717030"/>
            <a:ext cx="191135" cy="288290"/>
          </a:xfrm>
          <a:custGeom>
            <a:avLst/>
            <a:gdLst/>
            <a:ahLst/>
            <a:cxnLst/>
            <a:rect l="l" t="t" r="r" b="b"/>
            <a:pathLst>
              <a:path w="191135" h="288289">
                <a:moveTo>
                  <a:pt x="0" y="72008"/>
                </a:moveTo>
                <a:lnTo>
                  <a:pt x="95402" y="72008"/>
                </a:lnTo>
                <a:lnTo>
                  <a:pt x="95402" y="0"/>
                </a:lnTo>
                <a:lnTo>
                  <a:pt x="190804" y="144017"/>
                </a:lnTo>
                <a:lnTo>
                  <a:pt x="95402" y="288035"/>
                </a:lnTo>
                <a:lnTo>
                  <a:pt x="95402" y="216026"/>
                </a:lnTo>
                <a:lnTo>
                  <a:pt x="0" y="216026"/>
                </a:lnTo>
                <a:lnTo>
                  <a:pt x="0" y="72008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904147" y="3667428"/>
            <a:ext cx="191135" cy="288290"/>
          </a:xfrm>
          <a:custGeom>
            <a:avLst/>
            <a:gdLst/>
            <a:ahLst/>
            <a:cxnLst/>
            <a:rect l="l" t="t" r="r" b="b"/>
            <a:pathLst>
              <a:path w="191135" h="288289">
                <a:moveTo>
                  <a:pt x="95402" y="0"/>
                </a:moveTo>
                <a:lnTo>
                  <a:pt x="95402" y="72008"/>
                </a:lnTo>
                <a:lnTo>
                  <a:pt x="0" y="72008"/>
                </a:lnTo>
                <a:lnTo>
                  <a:pt x="0" y="216026"/>
                </a:lnTo>
                <a:lnTo>
                  <a:pt x="95402" y="216026"/>
                </a:lnTo>
                <a:lnTo>
                  <a:pt x="95402" y="288035"/>
                </a:lnTo>
                <a:lnTo>
                  <a:pt x="190804" y="144017"/>
                </a:lnTo>
                <a:lnTo>
                  <a:pt x="95402" y="0"/>
                </a:lnTo>
                <a:close/>
              </a:path>
            </a:pathLst>
          </a:custGeom>
          <a:solidFill>
            <a:srgbClr val="F82D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904147" y="3667428"/>
            <a:ext cx="191135" cy="288290"/>
          </a:xfrm>
          <a:custGeom>
            <a:avLst/>
            <a:gdLst/>
            <a:ahLst/>
            <a:cxnLst/>
            <a:rect l="l" t="t" r="r" b="b"/>
            <a:pathLst>
              <a:path w="191135" h="288289">
                <a:moveTo>
                  <a:pt x="0" y="72008"/>
                </a:moveTo>
                <a:lnTo>
                  <a:pt x="95402" y="72008"/>
                </a:lnTo>
                <a:lnTo>
                  <a:pt x="95402" y="0"/>
                </a:lnTo>
                <a:lnTo>
                  <a:pt x="190804" y="144017"/>
                </a:lnTo>
                <a:lnTo>
                  <a:pt x="95402" y="288035"/>
                </a:lnTo>
                <a:lnTo>
                  <a:pt x="95402" y="216026"/>
                </a:lnTo>
                <a:lnTo>
                  <a:pt x="0" y="216026"/>
                </a:lnTo>
                <a:lnTo>
                  <a:pt x="0" y="72008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930017" y="4712822"/>
            <a:ext cx="191135" cy="288290"/>
          </a:xfrm>
          <a:custGeom>
            <a:avLst/>
            <a:gdLst/>
            <a:ahLst/>
            <a:cxnLst/>
            <a:rect l="l" t="t" r="r" b="b"/>
            <a:pathLst>
              <a:path w="191135" h="288289">
                <a:moveTo>
                  <a:pt x="95402" y="0"/>
                </a:moveTo>
                <a:lnTo>
                  <a:pt x="95402" y="72009"/>
                </a:lnTo>
                <a:lnTo>
                  <a:pt x="0" y="72009"/>
                </a:lnTo>
                <a:lnTo>
                  <a:pt x="0" y="216027"/>
                </a:lnTo>
                <a:lnTo>
                  <a:pt x="95402" y="216027"/>
                </a:lnTo>
                <a:lnTo>
                  <a:pt x="95402" y="288036"/>
                </a:lnTo>
                <a:lnTo>
                  <a:pt x="190804" y="144018"/>
                </a:lnTo>
                <a:lnTo>
                  <a:pt x="95402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930017" y="4712822"/>
            <a:ext cx="191135" cy="288290"/>
          </a:xfrm>
          <a:custGeom>
            <a:avLst/>
            <a:gdLst/>
            <a:ahLst/>
            <a:cxnLst/>
            <a:rect l="l" t="t" r="r" b="b"/>
            <a:pathLst>
              <a:path w="191135" h="288289">
                <a:moveTo>
                  <a:pt x="0" y="72009"/>
                </a:moveTo>
                <a:lnTo>
                  <a:pt x="95402" y="72009"/>
                </a:lnTo>
                <a:lnTo>
                  <a:pt x="95402" y="0"/>
                </a:lnTo>
                <a:lnTo>
                  <a:pt x="190804" y="144018"/>
                </a:lnTo>
                <a:lnTo>
                  <a:pt x="95402" y="288036"/>
                </a:lnTo>
                <a:lnTo>
                  <a:pt x="95402" y="216027"/>
                </a:lnTo>
                <a:lnTo>
                  <a:pt x="0" y="216027"/>
                </a:lnTo>
                <a:lnTo>
                  <a:pt x="0" y="72009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064992" y="4711816"/>
            <a:ext cx="191135" cy="288290"/>
          </a:xfrm>
          <a:custGeom>
            <a:avLst/>
            <a:gdLst/>
            <a:ahLst/>
            <a:cxnLst/>
            <a:rect l="l" t="t" r="r" b="b"/>
            <a:pathLst>
              <a:path w="191135" h="288289">
                <a:moveTo>
                  <a:pt x="95402" y="0"/>
                </a:moveTo>
                <a:lnTo>
                  <a:pt x="95402" y="72008"/>
                </a:lnTo>
                <a:lnTo>
                  <a:pt x="0" y="72008"/>
                </a:lnTo>
                <a:lnTo>
                  <a:pt x="0" y="216026"/>
                </a:lnTo>
                <a:lnTo>
                  <a:pt x="95402" y="216026"/>
                </a:lnTo>
                <a:lnTo>
                  <a:pt x="95402" y="288035"/>
                </a:lnTo>
                <a:lnTo>
                  <a:pt x="190804" y="144017"/>
                </a:lnTo>
                <a:lnTo>
                  <a:pt x="95402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064992" y="4711816"/>
            <a:ext cx="191135" cy="288290"/>
          </a:xfrm>
          <a:custGeom>
            <a:avLst/>
            <a:gdLst/>
            <a:ahLst/>
            <a:cxnLst/>
            <a:rect l="l" t="t" r="r" b="b"/>
            <a:pathLst>
              <a:path w="191135" h="288289">
                <a:moveTo>
                  <a:pt x="0" y="72008"/>
                </a:moveTo>
                <a:lnTo>
                  <a:pt x="95402" y="72008"/>
                </a:lnTo>
                <a:lnTo>
                  <a:pt x="95402" y="0"/>
                </a:lnTo>
                <a:lnTo>
                  <a:pt x="190804" y="144017"/>
                </a:lnTo>
                <a:lnTo>
                  <a:pt x="95402" y="288035"/>
                </a:lnTo>
                <a:lnTo>
                  <a:pt x="95402" y="216026"/>
                </a:lnTo>
                <a:lnTo>
                  <a:pt x="0" y="216026"/>
                </a:lnTo>
                <a:lnTo>
                  <a:pt x="0" y="72008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049433" y="5719872"/>
            <a:ext cx="191135" cy="288290"/>
          </a:xfrm>
          <a:custGeom>
            <a:avLst/>
            <a:gdLst/>
            <a:ahLst/>
            <a:cxnLst/>
            <a:rect l="l" t="t" r="r" b="b"/>
            <a:pathLst>
              <a:path w="191135" h="288289">
                <a:moveTo>
                  <a:pt x="95402" y="0"/>
                </a:moveTo>
                <a:lnTo>
                  <a:pt x="95402" y="72009"/>
                </a:lnTo>
                <a:lnTo>
                  <a:pt x="0" y="72009"/>
                </a:lnTo>
                <a:lnTo>
                  <a:pt x="0" y="216027"/>
                </a:lnTo>
                <a:lnTo>
                  <a:pt x="95402" y="216027"/>
                </a:lnTo>
                <a:lnTo>
                  <a:pt x="95402" y="288036"/>
                </a:lnTo>
                <a:lnTo>
                  <a:pt x="190804" y="144018"/>
                </a:lnTo>
                <a:lnTo>
                  <a:pt x="95402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049433" y="5719872"/>
            <a:ext cx="191135" cy="288290"/>
          </a:xfrm>
          <a:custGeom>
            <a:avLst/>
            <a:gdLst/>
            <a:ahLst/>
            <a:cxnLst/>
            <a:rect l="l" t="t" r="r" b="b"/>
            <a:pathLst>
              <a:path w="191135" h="288289">
                <a:moveTo>
                  <a:pt x="0" y="72009"/>
                </a:moveTo>
                <a:lnTo>
                  <a:pt x="95402" y="72009"/>
                </a:lnTo>
                <a:lnTo>
                  <a:pt x="95402" y="0"/>
                </a:lnTo>
                <a:lnTo>
                  <a:pt x="190804" y="144018"/>
                </a:lnTo>
                <a:lnTo>
                  <a:pt x="95402" y="288036"/>
                </a:lnTo>
                <a:lnTo>
                  <a:pt x="95402" y="216027"/>
                </a:lnTo>
                <a:lnTo>
                  <a:pt x="0" y="216027"/>
                </a:lnTo>
                <a:lnTo>
                  <a:pt x="0" y="72009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930017" y="5733197"/>
            <a:ext cx="191135" cy="288290"/>
          </a:xfrm>
          <a:custGeom>
            <a:avLst/>
            <a:gdLst/>
            <a:ahLst/>
            <a:cxnLst/>
            <a:rect l="l" t="t" r="r" b="b"/>
            <a:pathLst>
              <a:path w="191135" h="288289">
                <a:moveTo>
                  <a:pt x="95402" y="0"/>
                </a:moveTo>
                <a:lnTo>
                  <a:pt x="95402" y="72008"/>
                </a:lnTo>
                <a:lnTo>
                  <a:pt x="0" y="72008"/>
                </a:lnTo>
                <a:lnTo>
                  <a:pt x="0" y="216026"/>
                </a:lnTo>
                <a:lnTo>
                  <a:pt x="95402" y="216026"/>
                </a:lnTo>
                <a:lnTo>
                  <a:pt x="95402" y="288035"/>
                </a:lnTo>
                <a:lnTo>
                  <a:pt x="190804" y="144017"/>
                </a:lnTo>
                <a:lnTo>
                  <a:pt x="95402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930017" y="5733197"/>
            <a:ext cx="191135" cy="288290"/>
          </a:xfrm>
          <a:custGeom>
            <a:avLst/>
            <a:gdLst/>
            <a:ahLst/>
            <a:cxnLst/>
            <a:rect l="l" t="t" r="r" b="b"/>
            <a:pathLst>
              <a:path w="191135" h="288289">
                <a:moveTo>
                  <a:pt x="0" y="72008"/>
                </a:moveTo>
                <a:lnTo>
                  <a:pt x="95402" y="72008"/>
                </a:lnTo>
                <a:lnTo>
                  <a:pt x="95402" y="0"/>
                </a:lnTo>
                <a:lnTo>
                  <a:pt x="190804" y="144017"/>
                </a:lnTo>
                <a:lnTo>
                  <a:pt x="95402" y="288035"/>
                </a:lnTo>
                <a:lnTo>
                  <a:pt x="95402" y="216026"/>
                </a:lnTo>
                <a:lnTo>
                  <a:pt x="0" y="216026"/>
                </a:lnTo>
                <a:lnTo>
                  <a:pt x="0" y="72008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37468" y="1196962"/>
            <a:ext cx="7795077" cy="5600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37467" y="1196688"/>
            <a:ext cx="7795259" cy="560705"/>
          </a:xfrm>
          <a:custGeom>
            <a:avLst/>
            <a:gdLst/>
            <a:ahLst/>
            <a:cxnLst/>
            <a:rect l="l" t="t" r="r" b="b"/>
            <a:pathLst>
              <a:path w="7795259" h="560705">
                <a:moveTo>
                  <a:pt x="0" y="280174"/>
                </a:moveTo>
                <a:lnTo>
                  <a:pt x="28882" y="245893"/>
                </a:lnTo>
                <a:lnTo>
                  <a:pt x="64350" y="229200"/>
                </a:lnTo>
                <a:lnTo>
                  <a:pt x="113273" y="212845"/>
                </a:lnTo>
                <a:lnTo>
                  <a:pt x="153153" y="202144"/>
                </a:lnTo>
                <a:lnTo>
                  <a:pt x="198699" y="191617"/>
                </a:lnTo>
                <a:lnTo>
                  <a:pt x="249786" y="181272"/>
                </a:lnTo>
                <a:lnTo>
                  <a:pt x="306288" y="171117"/>
                </a:lnTo>
                <a:lnTo>
                  <a:pt x="368080" y="161163"/>
                </a:lnTo>
                <a:lnTo>
                  <a:pt x="435037" y="151418"/>
                </a:lnTo>
                <a:lnTo>
                  <a:pt x="507032" y="141890"/>
                </a:lnTo>
                <a:lnTo>
                  <a:pt x="544881" y="137211"/>
                </a:lnTo>
                <a:lnTo>
                  <a:pt x="583942" y="132590"/>
                </a:lnTo>
                <a:lnTo>
                  <a:pt x="624200" y="128028"/>
                </a:lnTo>
                <a:lnTo>
                  <a:pt x="665639" y="123526"/>
                </a:lnTo>
                <a:lnTo>
                  <a:pt x="708245" y="119085"/>
                </a:lnTo>
                <a:lnTo>
                  <a:pt x="752000" y="114706"/>
                </a:lnTo>
                <a:lnTo>
                  <a:pt x="796890" y="110392"/>
                </a:lnTo>
                <a:lnTo>
                  <a:pt x="842898" y="106141"/>
                </a:lnTo>
                <a:lnTo>
                  <a:pt x="890010" y="101957"/>
                </a:lnTo>
                <a:lnTo>
                  <a:pt x="938209" y="97839"/>
                </a:lnTo>
                <a:lnTo>
                  <a:pt x="987479" y="93790"/>
                </a:lnTo>
                <a:lnTo>
                  <a:pt x="1037806" y="89809"/>
                </a:lnTo>
                <a:lnTo>
                  <a:pt x="1089173" y="85899"/>
                </a:lnTo>
                <a:lnTo>
                  <a:pt x="1141564" y="82061"/>
                </a:lnTo>
                <a:lnTo>
                  <a:pt x="1194965" y="78294"/>
                </a:lnTo>
                <a:lnTo>
                  <a:pt x="1249359" y="74602"/>
                </a:lnTo>
                <a:lnTo>
                  <a:pt x="1304731" y="70984"/>
                </a:lnTo>
                <a:lnTo>
                  <a:pt x="1361064" y="67442"/>
                </a:lnTo>
                <a:lnTo>
                  <a:pt x="1418344" y="63978"/>
                </a:lnTo>
                <a:lnTo>
                  <a:pt x="1476555" y="60591"/>
                </a:lnTo>
                <a:lnTo>
                  <a:pt x="1535680" y="57284"/>
                </a:lnTo>
                <a:lnTo>
                  <a:pt x="1595705" y="54057"/>
                </a:lnTo>
                <a:lnTo>
                  <a:pt x="1656614" y="50911"/>
                </a:lnTo>
                <a:lnTo>
                  <a:pt x="1718390" y="47849"/>
                </a:lnTo>
                <a:lnTo>
                  <a:pt x="1781019" y="44870"/>
                </a:lnTo>
                <a:lnTo>
                  <a:pt x="1844484" y="41976"/>
                </a:lnTo>
                <a:lnTo>
                  <a:pt x="1908770" y="39168"/>
                </a:lnTo>
                <a:lnTo>
                  <a:pt x="1973862" y="36447"/>
                </a:lnTo>
                <a:lnTo>
                  <a:pt x="2039743" y="33815"/>
                </a:lnTo>
                <a:lnTo>
                  <a:pt x="2106398" y="31272"/>
                </a:lnTo>
                <a:lnTo>
                  <a:pt x="2173811" y="28820"/>
                </a:lnTo>
                <a:lnTo>
                  <a:pt x="2241967" y="26459"/>
                </a:lnTo>
                <a:lnTo>
                  <a:pt x="2310850" y="24191"/>
                </a:lnTo>
                <a:lnTo>
                  <a:pt x="2380443" y="22017"/>
                </a:lnTo>
                <a:lnTo>
                  <a:pt x="2450733" y="19938"/>
                </a:lnTo>
                <a:lnTo>
                  <a:pt x="2521702" y="17955"/>
                </a:lnTo>
                <a:lnTo>
                  <a:pt x="2593336" y="16070"/>
                </a:lnTo>
                <a:lnTo>
                  <a:pt x="2665618" y="14283"/>
                </a:lnTo>
                <a:lnTo>
                  <a:pt x="2738533" y="12596"/>
                </a:lnTo>
                <a:lnTo>
                  <a:pt x="2812065" y="11009"/>
                </a:lnTo>
                <a:lnTo>
                  <a:pt x="2886198" y="9524"/>
                </a:lnTo>
                <a:lnTo>
                  <a:pt x="2960918" y="8142"/>
                </a:lnTo>
                <a:lnTo>
                  <a:pt x="3036207" y="6864"/>
                </a:lnTo>
                <a:lnTo>
                  <a:pt x="3112051" y="5692"/>
                </a:lnTo>
                <a:lnTo>
                  <a:pt x="3188434" y="4625"/>
                </a:lnTo>
                <a:lnTo>
                  <a:pt x="3265340" y="3666"/>
                </a:lnTo>
                <a:lnTo>
                  <a:pt x="3342754" y="2816"/>
                </a:lnTo>
                <a:lnTo>
                  <a:pt x="3420659" y="2076"/>
                </a:lnTo>
                <a:lnTo>
                  <a:pt x="3499040" y="1446"/>
                </a:lnTo>
                <a:lnTo>
                  <a:pt x="3577882" y="928"/>
                </a:lnTo>
                <a:lnTo>
                  <a:pt x="3657169" y="524"/>
                </a:lnTo>
                <a:lnTo>
                  <a:pt x="3736885" y="233"/>
                </a:lnTo>
                <a:lnTo>
                  <a:pt x="3817014" y="58"/>
                </a:lnTo>
                <a:lnTo>
                  <a:pt x="3897541" y="0"/>
                </a:lnTo>
                <a:lnTo>
                  <a:pt x="3978068" y="58"/>
                </a:lnTo>
                <a:lnTo>
                  <a:pt x="4058197" y="233"/>
                </a:lnTo>
                <a:lnTo>
                  <a:pt x="4137912" y="524"/>
                </a:lnTo>
                <a:lnTo>
                  <a:pt x="4217199" y="928"/>
                </a:lnTo>
                <a:lnTo>
                  <a:pt x="4296041" y="1446"/>
                </a:lnTo>
                <a:lnTo>
                  <a:pt x="4374422" y="2076"/>
                </a:lnTo>
                <a:lnTo>
                  <a:pt x="4452328" y="2816"/>
                </a:lnTo>
                <a:lnTo>
                  <a:pt x="4529741" y="3666"/>
                </a:lnTo>
                <a:lnTo>
                  <a:pt x="4606647" y="4625"/>
                </a:lnTo>
                <a:lnTo>
                  <a:pt x="4683030" y="5692"/>
                </a:lnTo>
                <a:lnTo>
                  <a:pt x="4758874" y="6864"/>
                </a:lnTo>
                <a:lnTo>
                  <a:pt x="4834164" y="8142"/>
                </a:lnTo>
                <a:lnTo>
                  <a:pt x="4908883" y="9524"/>
                </a:lnTo>
                <a:lnTo>
                  <a:pt x="4983017" y="11009"/>
                </a:lnTo>
                <a:lnTo>
                  <a:pt x="5056549" y="12596"/>
                </a:lnTo>
                <a:lnTo>
                  <a:pt x="5129463" y="14283"/>
                </a:lnTo>
                <a:lnTo>
                  <a:pt x="5201745" y="16070"/>
                </a:lnTo>
                <a:lnTo>
                  <a:pt x="5273379" y="17955"/>
                </a:lnTo>
                <a:lnTo>
                  <a:pt x="5344348" y="19938"/>
                </a:lnTo>
                <a:lnTo>
                  <a:pt x="5414638" y="22017"/>
                </a:lnTo>
                <a:lnTo>
                  <a:pt x="5484232" y="24191"/>
                </a:lnTo>
                <a:lnTo>
                  <a:pt x="5553114" y="26459"/>
                </a:lnTo>
                <a:lnTo>
                  <a:pt x="5621270" y="28820"/>
                </a:lnTo>
                <a:lnTo>
                  <a:pt x="5688683" y="31272"/>
                </a:lnTo>
                <a:lnTo>
                  <a:pt x="5755338" y="33815"/>
                </a:lnTo>
                <a:lnTo>
                  <a:pt x="5821219" y="36447"/>
                </a:lnTo>
                <a:lnTo>
                  <a:pt x="5886311" y="39168"/>
                </a:lnTo>
                <a:lnTo>
                  <a:pt x="5950597" y="41976"/>
                </a:lnTo>
                <a:lnTo>
                  <a:pt x="6014062" y="44870"/>
                </a:lnTo>
                <a:lnTo>
                  <a:pt x="6076691" y="47849"/>
                </a:lnTo>
                <a:lnTo>
                  <a:pt x="6138468" y="50911"/>
                </a:lnTo>
                <a:lnTo>
                  <a:pt x="6199376" y="54057"/>
                </a:lnTo>
                <a:lnTo>
                  <a:pt x="6259401" y="57284"/>
                </a:lnTo>
                <a:lnTo>
                  <a:pt x="6318526" y="60591"/>
                </a:lnTo>
                <a:lnTo>
                  <a:pt x="6376737" y="63978"/>
                </a:lnTo>
                <a:lnTo>
                  <a:pt x="6434017" y="67442"/>
                </a:lnTo>
                <a:lnTo>
                  <a:pt x="6490351" y="70984"/>
                </a:lnTo>
                <a:lnTo>
                  <a:pt x="6545722" y="74602"/>
                </a:lnTo>
                <a:lnTo>
                  <a:pt x="6600116" y="78294"/>
                </a:lnTo>
                <a:lnTo>
                  <a:pt x="6653517" y="82061"/>
                </a:lnTo>
                <a:lnTo>
                  <a:pt x="6705908" y="85899"/>
                </a:lnTo>
                <a:lnTo>
                  <a:pt x="6757275" y="89809"/>
                </a:lnTo>
                <a:lnTo>
                  <a:pt x="6807602" y="93790"/>
                </a:lnTo>
                <a:lnTo>
                  <a:pt x="6856873" y="97839"/>
                </a:lnTo>
                <a:lnTo>
                  <a:pt x="6905071" y="101957"/>
                </a:lnTo>
                <a:lnTo>
                  <a:pt x="6952183" y="106141"/>
                </a:lnTo>
                <a:lnTo>
                  <a:pt x="6998191" y="110392"/>
                </a:lnTo>
                <a:lnTo>
                  <a:pt x="7043081" y="114706"/>
                </a:lnTo>
                <a:lnTo>
                  <a:pt x="7086837" y="119085"/>
                </a:lnTo>
                <a:lnTo>
                  <a:pt x="7129442" y="123526"/>
                </a:lnTo>
                <a:lnTo>
                  <a:pt x="7170881" y="128028"/>
                </a:lnTo>
                <a:lnTo>
                  <a:pt x="7211139" y="132590"/>
                </a:lnTo>
                <a:lnTo>
                  <a:pt x="7250201" y="137211"/>
                </a:lnTo>
                <a:lnTo>
                  <a:pt x="7288049" y="141890"/>
                </a:lnTo>
                <a:lnTo>
                  <a:pt x="7360044" y="151418"/>
                </a:lnTo>
                <a:lnTo>
                  <a:pt x="7427001" y="161163"/>
                </a:lnTo>
                <a:lnTo>
                  <a:pt x="7488793" y="171117"/>
                </a:lnTo>
                <a:lnTo>
                  <a:pt x="7545295" y="181272"/>
                </a:lnTo>
                <a:lnTo>
                  <a:pt x="7596382" y="191617"/>
                </a:lnTo>
                <a:lnTo>
                  <a:pt x="7641928" y="202144"/>
                </a:lnTo>
                <a:lnTo>
                  <a:pt x="7681809" y="212845"/>
                </a:lnTo>
                <a:lnTo>
                  <a:pt x="7730731" y="229200"/>
                </a:lnTo>
                <a:lnTo>
                  <a:pt x="7766199" y="245893"/>
                </a:lnTo>
                <a:lnTo>
                  <a:pt x="7794266" y="274385"/>
                </a:lnTo>
                <a:lnTo>
                  <a:pt x="7795082" y="280174"/>
                </a:lnTo>
                <a:lnTo>
                  <a:pt x="7794266" y="285963"/>
                </a:lnTo>
                <a:lnTo>
                  <a:pt x="7766199" y="314455"/>
                </a:lnTo>
                <a:lnTo>
                  <a:pt x="7730731" y="331149"/>
                </a:lnTo>
                <a:lnTo>
                  <a:pt x="7681809" y="347504"/>
                </a:lnTo>
                <a:lnTo>
                  <a:pt x="7641928" y="358204"/>
                </a:lnTo>
                <a:lnTo>
                  <a:pt x="7596382" y="368731"/>
                </a:lnTo>
                <a:lnTo>
                  <a:pt x="7545295" y="379077"/>
                </a:lnTo>
                <a:lnTo>
                  <a:pt x="7488793" y="389231"/>
                </a:lnTo>
                <a:lnTo>
                  <a:pt x="7427001" y="399185"/>
                </a:lnTo>
                <a:lnTo>
                  <a:pt x="7360044" y="408931"/>
                </a:lnTo>
                <a:lnTo>
                  <a:pt x="7288049" y="418458"/>
                </a:lnTo>
                <a:lnTo>
                  <a:pt x="7250201" y="423137"/>
                </a:lnTo>
                <a:lnTo>
                  <a:pt x="7211139" y="427759"/>
                </a:lnTo>
                <a:lnTo>
                  <a:pt x="7170881" y="432321"/>
                </a:lnTo>
                <a:lnTo>
                  <a:pt x="7129442" y="436823"/>
                </a:lnTo>
                <a:lnTo>
                  <a:pt x="7086837" y="441264"/>
                </a:lnTo>
                <a:lnTo>
                  <a:pt x="7043081" y="445642"/>
                </a:lnTo>
                <a:lnTo>
                  <a:pt x="6998191" y="449957"/>
                </a:lnTo>
                <a:lnTo>
                  <a:pt x="6952183" y="454207"/>
                </a:lnTo>
                <a:lnTo>
                  <a:pt x="6905071" y="458392"/>
                </a:lnTo>
                <a:lnTo>
                  <a:pt x="6856873" y="462509"/>
                </a:lnTo>
                <a:lnTo>
                  <a:pt x="6807602" y="466559"/>
                </a:lnTo>
                <a:lnTo>
                  <a:pt x="6757275" y="470539"/>
                </a:lnTo>
                <a:lnTo>
                  <a:pt x="6705908" y="474449"/>
                </a:lnTo>
                <a:lnTo>
                  <a:pt x="6653517" y="478288"/>
                </a:lnTo>
                <a:lnTo>
                  <a:pt x="6600116" y="482054"/>
                </a:lnTo>
                <a:lnTo>
                  <a:pt x="6545722" y="485747"/>
                </a:lnTo>
                <a:lnTo>
                  <a:pt x="6490351" y="489364"/>
                </a:lnTo>
                <a:lnTo>
                  <a:pt x="6434017" y="492906"/>
                </a:lnTo>
                <a:lnTo>
                  <a:pt x="6376737" y="496371"/>
                </a:lnTo>
                <a:lnTo>
                  <a:pt x="6318526" y="499757"/>
                </a:lnTo>
                <a:lnTo>
                  <a:pt x="6259401" y="503065"/>
                </a:lnTo>
                <a:lnTo>
                  <a:pt x="6199376" y="506292"/>
                </a:lnTo>
                <a:lnTo>
                  <a:pt x="6138468" y="509437"/>
                </a:lnTo>
                <a:lnTo>
                  <a:pt x="6076691" y="512500"/>
                </a:lnTo>
                <a:lnTo>
                  <a:pt x="6014062" y="515478"/>
                </a:lnTo>
                <a:lnTo>
                  <a:pt x="5950597" y="518372"/>
                </a:lnTo>
                <a:lnTo>
                  <a:pt x="5886311" y="521180"/>
                </a:lnTo>
                <a:lnTo>
                  <a:pt x="5821219" y="523901"/>
                </a:lnTo>
                <a:lnTo>
                  <a:pt x="5755338" y="526533"/>
                </a:lnTo>
                <a:lnTo>
                  <a:pt x="5688683" y="529076"/>
                </a:lnTo>
                <a:lnTo>
                  <a:pt x="5621270" y="531529"/>
                </a:lnTo>
                <a:lnTo>
                  <a:pt x="5553114" y="533890"/>
                </a:lnTo>
                <a:lnTo>
                  <a:pt x="5484232" y="536157"/>
                </a:lnTo>
                <a:lnTo>
                  <a:pt x="5414638" y="538331"/>
                </a:lnTo>
                <a:lnTo>
                  <a:pt x="5344348" y="540410"/>
                </a:lnTo>
                <a:lnTo>
                  <a:pt x="5273379" y="542393"/>
                </a:lnTo>
                <a:lnTo>
                  <a:pt x="5201745" y="544279"/>
                </a:lnTo>
                <a:lnTo>
                  <a:pt x="5129463" y="546065"/>
                </a:lnTo>
                <a:lnTo>
                  <a:pt x="5056549" y="547753"/>
                </a:lnTo>
                <a:lnTo>
                  <a:pt x="4983017" y="549340"/>
                </a:lnTo>
                <a:lnTo>
                  <a:pt x="4908883" y="550824"/>
                </a:lnTo>
                <a:lnTo>
                  <a:pt x="4834164" y="552206"/>
                </a:lnTo>
                <a:lnTo>
                  <a:pt x="4758874" y="553484"/>
                </a:lnTo>
                <a:lnTo>
                  <a:pt x="4683030" y="554657"/>
                </a:lnTo>
                <a:lnTo>
                  <a:pt x="4606647" y="555723"/>
                </a:lnTo>
                <a:lnTo>
                  <a:pt x="4529741" y="556682"/>
                </a:lnTo>
                <a:lnTo>
                  <a:pt x="4452328" y="557532"/>
                </a:lnTo>
                <a:lnTo>
                  <a:pt x="4374422" y="558273"/>
                </a:lnTo>
                <a:lnTo>
                  <a:pt x="4296041" y="558902"/>
                </a:lnTo>
                <a:lnTo>
                  <a:pt x="4217199" y="559420"/>
                </a:lnTo>
                <a:lnTo>
                  <a:pt x="4137912" y="559825"/>
                </a:lnTo>
                <a:lnTo>
                  <a:pt x="4058197" y="560115"/>
                </a:lnTo>
                <a:lnTo>
                  <a:pt x="3978068" y="560290"/>
                </a:lnTo>
                <a:lnTo>
                  <a:pt x="3897541" y="560349"/>
                </a:lnTo>
                <a:lnTo>
                  <a:pt x="3817014" y="560290"/>
                </a:lnTo>
                <a:lnTo>
                  <a:pt x="3736885" y="560115"/>
                </a:lnTo>
                <a:lnTo>
                  <a:pt x="3657169" y="559825"/>
                </a:lnTo>
                <a:lnTo>
                  <a:pt x="3577882" y="559420"/>
                </a:lnTo>
                <a:lnTo>
                  <a:pt x="3499040" y="558902"/>
                </a:lnTo>
                <a:lnTo>
                  <a:pt x="3420659" y="558273"/>
                </a:lnTo>
                <a:lnTo>
                  <a:pt x="3342754" y="557532"/>
                </a:lnTo>
                <a:lnTo>
                  <a:pt x="3265340" y="556682"/>
                </a:lnTo>
                <a:lnTo>
                  <a:pt x="3188434" y="555723"/>
                </a:lnTo>
                <a:lnTo>
                  <a:pt x="3112051" y="554657"/>
                </a:lnTo>
                <a:lnTo>
                  <a:pt x="3036207" y="553484"/>
                </a:lnTo>
                <a:lnTo>
                  <a:pt x="2960918" y="552206"/>
                </a:lnTo>
                <a:lnTo>
                  <a:pt x="2886198" y="550824"/>
                </a:lnTo>
                <a:lnTo>
                  <a:pt x="2812065" y="549340"/>
                </a:lnTo>
                <a:lnTo>
                  <a:pt x="2738533" y="547753"/>
                </a:lnTo>
                <a:lnTo>
                  <a:pt x="2665618" y="546065"/>
                </a:lnTo>
                <a:lnTo>
                  <a:pt x="2593336" y="544279"/>
                </a:lnTo>
                <a:lnTo>
                  <a:pt x="2521702" y="542393"/>
                </a:lnTo>
                <a:lnTo>
                  <a:pt x="2450733" y="540410"/>
                </a:lnTo>
                <a:lnTo>
                  <a:pt x="2380443" y="538331"/>
                </a:lnTo>
                <a:lnTo>
                  <a:pt x="2310850" y="536157"/>
                </a:lnTo>
                <a:lnTo>
                  <a:pt x="2241967" y="533890"/>
                </a:lnTo>
                <a:lnTo>
                  <a:pt x="2173811" y="531529"/>
                </a:lnTo>
                <a:lnTo>
                  <a:pt x="2106398" y="529076"/>
                </a:lnTo>
                <a:lnTo>
                  <a:pt x="2039743" y="526533"/>
                </a:lnTo>
                <a:lnTo>
                  <a:pt x="1973862" y="523901"/>
                </a:lnTo>
                <a:lnTo>
                  <a:pt x="1908770" y="521180"/>
                </a:lnTo>
                <a:lnTo>
                  <a:pt x="1844484" y="518372"/>
                </a:lnTo>
                <a:lnTo>
                  <a:pt x="1781019" y="515478"/>
                </a:lnTo>
                <a:lnTo>
                  <a:pt x="1718390" y="512500"/>
                </a:lnTo>
                <a:lnTo>
                  <a:pt x="1656614" y="509437"/>
                </a:lnTo>
                <a:lnTo>
                  <a:pt x="1595705" y="506292"/>
                </a:lnTo>
                <a:lnTo>
                  <a:pt x="1535680" y="503065"/>
                </a:lnTo>
                <a:lnTo>
                  <a:pt x="1476555" y="499757"/>
                </a:lnTo>
                <a:lnTo>
                  <a:pt x="1418344" y="496371"/>
                </a:lnTo>
                <a:lnTo>
                  <a:pt x="1361064" y="492906"/>
                </a:lnTo>
                <a:lnTo>
                  <a:pt x="1304731" y="489364"/>
                </a:lnTo>
                <a:lnTo>
                  <a:pt x="1249359" y="485747"/>
                </a:lnTo>
                <a:lnTo>
                  <a:pt x="1194965" y="482054"/>
                </a:lnTo>
                <a:lnTo>
                  <a:pt x="1141564" y="478288"/>
                </a:lnTo>
                <a:lnTo>
                  <a:pt x="1089173" y="474449"/>
                </a:lnTo>
                <a:lnTo>
                  <a:pt x="1037806" y="470539"/>
                </a:lnTo>
                <a:lnTo>
                  <a:pt x="987479" y="466559"/>
                </a:lnTo>
                <a:lnTo>
                  <a:pt x="938209" y="462509"/>
                </a:lnTo>
                <a:lnTo>
                  <a:pt x="890010" y="458392"/>
                </a:lnTo>
                <a:lnTo>
                  <a:pt x="842898" y="454207"/>
                </a:lnTo>
                <a:lnTo>
                  <a:pt x="796890" y="449957"/>
                </a:lnTo>
                <a:lnTo>
                  <a:pt x="752000" y="445642"/>
                </a:lnTo>
                <a:lnTo>
                  <a:pt x="708245" y="441264"/>
                </a:lnTo>
                <a:lnTo>
                  <a:pt x="665639" y="436823"/>
                </a:lnTo>
                <a:lnTo>
                  <a:pt x="624200" y="432321"/>
                </a:lnTo>
                <a:lnTo>
                  <a:pt x="583942" y="427759"/>
                </a:lnTo>
                <a:lnTo>
                  <a:pt x="544881" y="423137"/>
                </a:lnTo>
                <a:lnTo>
                  <a:pt x="507032" y="418458"/>
                </a:lnTo>
                <a:lnTo>
                  <a:pt x="435037" y="408931"/>
                </a:lnTo>
                <a:lnTo>
                  <a:pt x="368080" y="399185"/>
                </a:lnTo>
                <a:lnTo>
                  <a:pt x="306288" y="389231"/>
                </a:lnTo>
                <a:lnTo>
                  <a:pt x="249786" y="379077"/>
                </a:lnTo>
                <a:lnTo>
                  <a:pt x="198699" y="368731"/>
                </a:lnTo>
                <a:lnTo>
                  <a:pt x="153153" y="358204"/>
                </a:lnTo>
                <a:lnTo>
                  <a:pt x="113273" y="347504"/>
                </a:lnTo>
                <a:lnTo>
                  <a:pt x="64350" y="331149"/>
                </a:lnTo>
                <a:lnTo>
                  <a:pt x="28882" y="314455"/>
                </a:lnTo>
                <a:lnTo>
                  <a:pt x="815" y="285963"/>
                </a:lnTo>
                <a:lnTo>
                  <a:pt x="0" y="280174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82912" y="149297"/>
            <a:ext cx="7178675" cy="792480"/>
          </a:xfrm>
          <a:custGeom>
            <a:avLst/>
            <a:gdLst/>
            <a:ahLst/>
            <a:cxnLst/>
            <a:rect l="l" t="t" r="r" b="b"/>
            <a:pathLst>
              <a:path w="7178675" h="792480">
                <a:moveTo>
                  <a:pt x="7046163" y="0"/>
                </a:moveTo>
                <a:lnTo>
                  <a:pt x="132016" y="0"/>
                </a:lnTo>
                <a:lnTo>
                  <a:pt x="90289" y="6730"/>
                </a:lnTo>
                <a:lnTo>
                  <a:pt x="54049" y="25471"/>
                </a:lnTo>
                <a:lnTo>
                  <a:pt x="25471" y="54049"/>
                </a:lnTo>
                <a:lnTo>
                  <a:pt x="6730" y="90289"/>
                </a:lnTo>
                <a:lnTo>
                  <a:pt x="0" y="132016"/>
                </a:lnTo>
                <a:lnTo>
                  <a:pt x="0" y="660069"/>
                </a:lnTo>
                <a:lnTo>
                  <a:pt x="6730" y="701797"/>
                </a:lnTo>
                <a:lnTo>
                  <a:pt x="25471" y="738037"/>
                </a:lnTo>
                <a:lnTo>
                  <a:pt x="54049" y="766614"/>
                </a:lnTo>
                <a:lnTo>
                  <a:pt x="90289" y="785356"/>
                </a:lnTo>
                <a:lnTo>
                  <a:pt x="132016" y="792086"/>
                </a:lnTo>
                <a:lnTo>
                  <a:pt x="7046163" y="792086"/>
                </a:lnTo>
                <a:lnTo>
                  <a:pt x="7087890" y="785356"/>
                </a:lnTo>
                <a:lnTo>
                  <a:pt x="7124130" y="766614"/>
                </a:lnTo>
                <a:lnTo>
                  <a:pt x="7152708" y="738037"/>
                </a:lnTo>
                <a:lnTo>
                  <a:pt x="7171449" y="701797"/>
                </a:lnTo>
                <a:lnTo>
                  <a:pt x="7178179" y="660069"/>
                </a:lnTo>
                <a:lnTo>
                  <a:pt x="7178179" y="132016"/>
                </a:lnTo>
                <a:lnTo>
                  <a:pt x="7171449" y="90289"/>
                </a:lnTo>
                <a:lnTo>
                  <a:pt x="7152708" y="54049"/>
                </a:lnTo>
                <a:lnTo>
                  <a:pt x="7124130" y="25471"/>
                </a:lnTo>
                <a:lnTo>
                  <a:pt x="7087890" y="6730"/>
                </a:lnTo>
                <a:lnTo>
                  <a:pt x="7046163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82912" y="149297"/>
            <a:ext cx="7178675" cy="792480"/>
          </a:xfrm>
          <a:custGeom>
            <a:avLst/>
            <a:gdLst/>
            <a:ahLst/>
            <a:cxnLst/>
            <a:rect l="l" t="t" r="r" b="b"/>
            <a:pathLst>
              <a:path w="7178675" h="792480">
                <a:moveTo>
                  <a:pt x="0" y="132016"/>
                </a:moveTo>
                <a:lnTo>
                  <a:pt x="6730" y="90289"/>
                </a:lnTo>
                <a:lnTo>
                  <a:pt x="25471" y="54049"/>
                </a:lnTo>
                <a:lnTo>
                  <a:pt x="54049" y="25471"/>
                </a:lnTo>
                <a:lnTo>
                  <a:pt x="90289" y="6730"/>
                </a:lnTo>
                <a:lnTo>
                  <a:pt x="132016" y="0"/>
                </a:lnTo>
                <a:lnTo>
                  <a:pt x="7046163" y="0"/>
                </a:lnTo>
                <a:lnTo>
                  <a:pt x="7087890" y="6730"/>
                </a:lnTo>
                <a:lnTo>
                  <a:pt x="7124130" y="25471"/>
                </a:lnTo>
                <a:lnTo>
                  <a:pt x="7152708" y="54049"/>
                </a:lnTo>
                <a:lnTo>
                  <a:pt x="7171449" y="90289"/>
                </a:lnTo>
                <a:lnTo>
                  <a:pt x="7178179" y="132016"/>
                </a:lnTo>
                <a:lnTo>
                  <a:pt x="7178179" y="660069"/>
                </a:lnTo>
                <a:lnTo>
                  <a:pt x="7171449" y="701797"/>
                </a:lnTo>
                <a:lnTo>
                  <a:pt x="7152708" y="738037"/>
                </a:lnTo>
                <a:lnTo>
                  <a:pt x="7124130" y="766614"/>
                </a:lnTo>
                <a:lnTo>
                  <a:pt x="7087890" y="785356"/>
                </a:lnTo>
                <a:lnTo>
                  <a:pt x="7046163" y="792086"/>
                </a:lnTo>
                <a:lnTo>
                  <a:pt x="132016" y="792086"/>
                </a:lnTo>
                <a:lnTo>
                  <a:pt x="90289" y="785356"/>
                </a:lnTo>
                <a:lnTo>
                  <a:pt x="54049" y="766614"/>
                </a:lnTo>
                <a:lnTo>
                  <a:pt x="25471" y="738037"/>
                </a:lnTo>
                <a:lnTo>
                  <a:pt x="6730" y="701797"/>
                </a:lnTo>
                <a:lnTo>
                  <a:pt x="0" y="660069"/>
                </a:lnTo>
                <a:lnTo>
                  <a:pt x="0" y="132016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2213621" y="306907"/>
            <a:ext cx="4523791" cy="3969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500" b="1" spc="-5" dirty="0" smtClean="0">
                <a:solidFill>
                  <a:schemeClr val="tx1"/>
                </a:solidFill>
                <a:effectLst/>
              </a:rPr>
              <a:t>БЮДЖЕТНЫЙ ПРОЦЕСС</a:t>
            </a:r>
            <a:endParaRPr sz="25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171999" y="0"/>
            <a:ext cx="971999" cy="9719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547580" y="2343131"/>
            <a:ext cx="6121400" cy="3916045"/>
          </a:xfrm>
          <a:custGeom>
            <a:avLst/>
            <a:gdLst/>
            <a:ahLst/>
            <a:cxnLst/>
            <a:rect l="l" t="t" r="r" b="b"/>
            <a:pathLst>
              <a:path w="6121400" h="3916045">
                <a:moveTo>
                  <a:pt x="0" y="1957882"/>
                </a:moveTo>
                <a:lnTo>
                  <a:pt x="2159" y="1883642"/>
                </a:lnTo>
                <a:lnTo>
                  <a:pt x="8587" y="1810101"/>
                </a:lnTo>
                <a:lnTo>
                  <a:pt x="19206" y="1737306"/>
                </a:lnTo>
                <a:lnTo>
                  <a:pt x="33940" y="1665307"/>
                </a:lnTo>
                <a:lnTo>
                  <a:pt x="52713" y="1594154"/>
                </a:lnTo>
                <a:lnTo>
                  <a:pt x="75448" y="1523894"/>
                </a:lnTo>
                <a:lnTo>
                  <a:pt x="102068" y="1454577"/>
                </a:lnTo>
                <a:lnTo>
                  <a:pt x="132497" y="1386253"/>
                </a:lnTo>
                <a:lnTo>
                  <a:pt x="166658" y="1318969"/>
                </a:lnTo>
                <a:lnTo>
                  <a:pt x="204475" y="1252775"/>
                </a:lnTo>
                <a:lnTo>
                  <a:pt x="224730" y="1220102"/>
                </a:lnTo>
                <a:lnTo>
                  <a:pt x="245871" y="1187720"/>
                </a:lnTo>
                <a:lnTo>
                  <a:pt x="267887" y="1155635"/>
                </a:lnTo>
                <a:lnTo>
                  <a:pt x="290770" y="1123853"/>
                </a:lnTo>
                <a:lnTo>
                  <a:pt x="314509" y="1092380"/>
                </a:lnTo>
                <a:lnTo>
                  <a:pt x="339094" y="1061223"/>
                </a:lnTo>
                <a:lnTo>
                  <a:pt x="364518" y="1030387"/>
                </a:lnTo>
                <a:lnTo>
                  <a:pt x="390769" y="999879"/>
                </a:lnTo>
                <a:lnTo>
                  <a:pt x="417838" y="969704"/>
                </a:lnTo>
                <a:lnTo>
                  <a:pt x="445716" y="939869"/>
                </a:lnTo>
                <a:lnTo>
                  <a:pt x="474393" y="910380"/>
                </a:lnTo>
                <a:lnTo>
                  <a:pt x="503860" y="881243"/>
                </a:lnTo>
                <a:lnTo>
                  <a:pt x="534106" y="852464"/>
                </a:lnTo>
                <a:lnTo>
                  <a:pt x="565123" y="824050"/>
                </a:lnTo>
                <a:lnTo>
                  <a:pt x="596901" y="796006"/>
                </a:lnTo>
                <a:lnTo>
                  <a:pt x="629430" y="768338"/>
                </a:lnTo>
                <a:lnTo>
                  <a:pt x="662701" y="741053"/>
                </a:lnTo>
                <a:lnTo>
                  <a:pt x="696703" y="714157"/>
                </a:lnTo>
                <a:lnTo>
                  <a:pt x="731429" y="687656"/>
                </a:lnTo>
                <a:lnTo>
                  <a:pt x="766867" y="661556"/>
                </a:lnTo>
                <a:lnTo>
                  <a:pt x="803009" y="635863"/>
                </a:lnTo>
                <a:lnTo>
                  <a:pt x="839845" y="610583"/>
                </a:lnTo>
                <a:lnTo>
                  <a:pt x="877365" y="585723"/>
                </a:lnTo>
                <a:lnTo>
                  <a:pt x="915559" y="561288"/>
                </a:lnTo>
                <a:lnTo>
                  <a:pt x="954419" y="537285"/>
                </a:lnTo>
                <a:lnTo>
                  <a:pt x="993934" y="513720"/>
                </a:lnTo>
                <a:lnTo>
                  <a:pt x="1034096" y="490598"/>
                </a:lnTo>
                <a:lnTo>
                  <a:pt x="1074893" y="467927"/>
                </a:lnTo>
                <a:lnTo>
                  <a:pt x="1116318" y="445712"/>
                </a:lnTo>
                <a:lnTo>
                  <a:pt x="1158360" y="423958"/>
                </a:lnTo>
                <a:lnTo>
                  <a:pt x="1201010" y="402674"/>
                </a:lnTo>
                <a:lnTo>
                  <a:pt x="1244258" y="381863"/>
                </a:lnTo>
                <a:lnTo>
                  <a:pt x="1288094" y="361534"/>
                </a:lnTo>
                <a:lnTo>
                  <a:pt x="1332509" y="341691"/>
                </a:lnTo>
                <a:lnTo>
                  <a:pt x="1377494" y="322341"/>
                </a:lnTo>
                <a:lnTo>
                  <a:pt x="1423039" y="303490"/>
                </a:lnTo>
                <a:lnTo>
                  <a:pt x="1469134" y="285144"/>
                </a:lnTo>
                <a:lnTo>
                  <a:pt x="1515770" y="267309"/>
                </a:lnTo>
                <a:lnTo>
                  <a:pt x="1562937" y="249992"/>
                </a:lnTo>
                <a:lnTo>
                  <a:pt x="1610625" y="233198"/>
                </a:lnTo>
                <a:lnTo>
                  <a:pt x="1658826" y="216933"/>
                </a:lnTo>
                <a:lnTo>
                  <a:pt x="1707529" y="201205"/>
                </a:lnTo>
                <a:lnTo>
                  <a:pt x="1756725" y="186018"/>
                </a:lnTo>
                <a:lnTo>
                  <a:pt x="1806405" y="171379"/>
                </a:lnTo>
                <a:lnTo>
                  <a:pt x="1856558" y="157294"/>
                </a:lnTo>
                <a:lnTo>
                  <a:pt x="1907175" y="143770"/>
                </a:lnTo>
                <a:lnTo>
                  <a:pt x="1958247" y="130811"/>
                </a:lnTo>
                <a:lnTo>
                  <a:pt x="2009764" y="118426"/>
                </a:lnTo>
                <a:lnTo>
                  <a:pt x="2061716" y="106618"/>
                </a:lnTo>
                <a:lnTo>
                  <a:pt x="2114095" y="95396"/>
                </a:lnTo>
                <a:lnTo>
                  <a:pt x="2166889" y="84764"/>
                </a:lnTo>
                <a:lnTo>
                  <a:pt x="2220091" y="74729"/>
                </a:lnTo>
                <a:lnTo>
                  <a:pt x="2273690" y="65297"/>
                </a:lnTo>
                <a:lnTo>
                  <a:pt x="2327676" y="56475"/>
                </a:lnTo>
                <a:lnTo>
                  <a:pt x="2382040" y="48267"/>
                </a:lnTo>
                <a:lnTo>
                  <a:pt x="2436773" y="40681"/>
                </a:lnTo>
                <a:lnTo>
                  <a:pt x="2491865" y="33723"/>
                </a:lnTo>
                <a:lnTo>
                  <a:pt x="2547306" y="27398"/>
                </a:lnTo>
                <a:lnTo>
                  <a:pt x="2603087" y="21713"/>
                </a:lnTo>
                <a:lnTo>
                  <a:pt x="2659199" y="16674"/>
                </a:lnTo>
                <a:lnTo>
                  <a:pt x="2715631" y="12287"/>
                </a:lnTo>
                <a:lnTo>
                  <a:pt x="2772374" y="8558"/>
                </a:lnTo>
                <a:lnTo>
                  <a:pt x="2829418" y="5493"/>
                </a:lnTo>
                <a:lnTo>
                  <a:pt x="2886755" y="3099"/>
                </a:lnTo>
                <a:lnTo>
                  <a:pt x="2944373" y="1381"/>
                </a:lnTo>
                <a:lnTo>
                  <a:pt x="3002265" y="346"/>
                </a:lnTo>
                <a:lnTo>
                  <a:pt x="3060420" y="0"/>
                </a:lnTo>
                <a:lnTo>
                  <a:pt x="3118575" y="346"/>
                </a:lnTo>
                <a:lnTo>
                  <a:pt x="3176468" y="1381"/>
                </a:lnTo>
                <a:lnTo>
                  <a:pt x="3234087" y="3099"/>
                </a:lnTo>
                <a:lnTo>
                  <a:pt x="3291424" y="5493"/>
                </a:lnTo>
                <a:lnTo>
                  <a:pt x="3348469" y="8558"/>
                </a:lnTo>
                <a:lnTo>
                  <a:pt x="3405212" y="12287"/>
                </a:lnTo>
                <a:lnTo>
                  <a:pt x="3461644" y="16674"/>
                </a:lnTo>
                <a:lnTo>
                  <a:pt x="3517756" y="21713"/>
                </a:lnTo>
                <a:lnTo>
                  <a:pt x="3573537" y="27398"/>
                </a:lnTo>
                <a:lnTo>
                  <a:pt x="3628979" y="33723"/>
                </a:lnTo>
                <a:lnTo>
                  <a:pt x="3684071" y="40681"/>
                </a:lnTo>
                <a:lnTo>
                  <a:pt x="3738804" y="48267"/>
                </a:lnTo>
                <a:lnTo>
                  <a:pt x="3793169" y="56475"/>
                </a:lnTo>
                <a:lnTo>
                  <a:pt x="3847156" y="65297"/>
                </a:lnTo>
                <a:lnTo>
                  <a:pt x="3900755" y="74729"/>
                </a:lnTo>
                <a:lnTo>
                  <a:pt x="3953957" y="84764"/>
                </a:lnTo>
                <a:lnTo>
                  <a:pt x="4006752" y="95396"/>
                </a:lnTo>
                <a:lnTo>
                  <a:pt x="4059130" y="106618"/>
                </a:lnTo>
                <a:lnTo>
                  <a:pt x="4111083" y="118426"/>
                </a:lnTo>
                <a:lnTo>
                  <a:pt x="4162600" y="130811"/>
                </a:lnTo>
                <a:lnTo>
                  <a:pt x="4213672" y="143770"/>
                </a:lnTo>
                <a:lnTo>
                  <a:pt x="4264290" y="157294"/>
                </a:lnTo>
                <a:lnTo>
                  <a:pt x="4314443" y="171379"/>
                </a:lnTo>
                <a:lnTo>
                  <a:pt x="4364123" y="186018"/>
                </a:lnTo>
                <a:lnTo>
                  <a:pt x="4413319" y="201205"/>
                </a:lnTo>
                <a:lnTo>
                  <a:pt x="4462022" y="216933"/>
                </a:lnTo>
                <a:lnTo>
                  <a:pt x="4510223" y="233198"/>
                </a:lnTo>
                <a:lnTo>
                  <a:pt x="4557912" y="249992"/>
                </a:lnTo>
                <a:lnTo>
                  <a:pt x="4605079" y="267309"/>
                </a:lnTo>
                <a:lnTo>
                  <a:pt x="4651715" y="285144"/>
                </a:lnTo>
                <a:lnTo>
                  <a:pt x="4697810" y="303490"/>
                </a:lnTo>
                <a:lnTo>
                  <a:pt x="4743355" y="322341"/>
                </a:lnTo>
                <a:lnTo>
                  <a:pt x="4788340" y="341691"/>
                </a:lnTo>
                <a:lnTo>
                  <a:pt x="4832756" y="361534"/>
                </a:lnTo>
                <a:lnTo>
                  <a:pt x="4876593" y="381863"/>
                </a:lnTo>
                <a:lnTo>
                  <a:pt x="4919841" y="402674"/>
                </a:lnTo>
                <a:lnTo>
                  <a:pt x="4962490" y="423958"/>
                </a:lnTo>
                <a:lnTo>
                  <a:pt x="5004533" y="445712"/>
                </a:lnTo>
                <a:lnTo>
                  <a:pt x="5045957" y="467927"/>
                </a:lnTo>
                <a:lnTo>
                  <a:pt x="5086755" y="490598"/>
                </a:lnTo>
                <a:lnTo>
                  <a:pt x="5126917" y="513720"/>
                </a:lnTo>
                <a:lnTo>
                  <a:pt x="5166432" y="537285"/>
                </a:lnTo>
                <a:lnTo>
                  <a:pt x="5205292" y="561288"/>
                </a:lnTo>
                <a:lnTo>
                  <a:pt x="5243487" y="585723"/>
                </a:lnTo>
                <a:lnTo>
                  <a:pt x="5281007" y="610583"/>
                </a:lnTo>
                <a:lnTo>
                  <a:pt x="5317843" y="635863"/>
                </a:lnTo>
                <a:lnTo>
                  <a:pt x="5353984" y="661556"/>
                </a:lnTo>
                <a:lnTo>
                  <a:pt x="5389423" y="687656"/>
                </a:lnTo>
                <a:lnTo>
                  <a:pt x="5424148" y="714157"/>
                </a:lnTo>
                <a:lnTo>
                  <a:pt x="5458151" y="741053"/>
                </a:lnTo>
                <a:lnTo>
                  <a:pt x="5491422" y="768338"/>
                </a:lnTo>
                <a:lnTo>
                  <a:pt x="5523951" y="796006"/>
                </a:lnTo>
                <a:lnTo>
                  <a:pt x="5555729" y="824050"/>
                </a:lnTo>
                <a:lnTo>
                  <a:pt x="5586746" y="852464"/>
                </a:lnTo>
                <a:lnTo>
                  <a:pt x="5616993" y="881243"/>
                </a:lnTo>
                <a:lnTo>
                  <a:pt x="5646459" y="910380"/>
                </a:lnTo>
                <a:lnTo>
                  <a:pt x="5675136" y="939869"/>
                </a:lnTo>
                <a:lnTo>
                  <a:pt x="5703014" y="969704"/>
                </a:lnTo>
                <a:lnTo>
                  <a:pt x="5730084" y="999879"/>
                </a:lnTo>
                <a:lnTo>
                  <a:pt x="5756335" y="1030387"/>
                </a:lnTo>
                <a:lnTo>
                  <a:pt x="5781758" y="1061223"/>
                </a:lnTo>
                <a:lnTo>
                  <a:pt x="5806344" y="1092380"/>
                </a:lnTo>
                <a:lnTo>
                  <a:pt x="5830083" y="1123853"/>
                </a:lnTo>
                <a:lnTo>
                  <a:pt x="5852965" y="1155635"/>
                </a:lnTo>
                <a:lnTo>
                  <a:pt x="5874982" y="1187720"/>
                </a:lnTo>
                <a:lnTo>
                  <a:pt x="5896122" y="1220102"/>
                </a:lnTo>
                <a:lnTo>
                  <a:pt x="5916378" y="1252775"/>
                </a:lnTo>
                <a:lnTo>
                  <a:pt x="5935738" y="1285733"/>
                </a:lnTo>
                <a:lnTo>
                  <a:pt x="5971737" y="1352478"/>
                </a:lnTo>
                <a:lnTo>
                  <a:pt x="6004042" y="1420288"/>
                </a:lnTo>
                <a:lnTo>
                  <a:pt x="6032576" y="1489115"/>
                </a:lnTo>
                <a:lnTo>
                  <a:pt x="6057263" y="1558909"/>
                </a:lnTo>
                <a:lnTo>
                  <a:pt x="6078026" y="1629622"/>
                </a:lnTo>
                <a:lnTo>
                  <a:pt x="6094789" y="1701204"/>
                </a:lnTo>
                <a:lnTo>
                  <a:pt x="6107476" y="1773607"/>
                </a:lnTo>
                <a:lnTo>
                  <a:pt x="6116009" y="1846781"/>
                </a:lnTo>
                <a:lnTo>
                  <a:pt x="6120312" y="1920678"/>
                </a:lnTo>
                <a:lnTo>
                  <a:pt x="6120853" y="1957882"/>
                </a:lnTo>
                <a:lnTo>
                  <a:pt x="6120312" y="1995086"/>
                </a:lnTo>
                <a:lnTo>
                  <a:pt x="6116009" y="2068983"/>
                </a:lnTo>
                <a:lnTo>
                  <a:pt x="6107476" y="2142158"/>
                </a:lnTo>
                <a:lnTo>
                  <a:pt x="6094789" y="2214561"/>
                </a:lnTo>
                <a:lnTo>
                  <a:pt x="6078026" y="2286143"/>
                </a:lnTo>
                <a:lnTo>
                  <a:pt x="6057263" y="2356856"/>
                </a:lnTo>
                <a:lnTo>
                  <a:pt x="6032576" y="2426650"/>
                </a:lnTo>
                <a:lnTo>
                  <a:pt x="6004042" y="2495477"/>
                </a:lnTo>
                <a:lnTo>
                  <a:pt x="5971737" y="2563287"/>
                </a:lnTo>
                <a:lnTo>
                  <a:pt x="5935738" y="2630032"/>
                </a:lnTo>
                <a:lnTo>
                  <a:pt x="5916378" y="2662989"/>
                </a:lnTo>
                <a:lnTo>
                  <a:pt x="5896122" y="2695662"/>
                </a:lnTo>
                <a:lnTo>
                  <a:pt x="5874982" y="2728044"/>
                </a:lnTo>
                <a:lnTo>
                  <a:pt x="5852965" y="2760129"/>
                </a:lnTo>
                <a:lnTo>
                  <a:pt x="5830083" y="2791911"/>
                </a:lnTo>
                <a:lnTo>
                  <a:pt x="5806344" y="2823384"/>
                </a:lnTo>
                <a:lnTo>
                  <a:pt x="5781758" y="2854542"/>
                </a:lnTo>
                <a:lnTo>
                  <a:pt x="5756335" y="2885378"/>
                </a:lnTo>
                <a:lnTo>
                  <a:pt x="5730084" y="2915886"/>
                </a:lnTo>
                <a:lnTo>
                  <a:pt x="5703014" y="2946061"/>
                </a:lnTo>
                <a:lnTo>
                  <a:pt x="5675136" y="2975896"/>
                </a:lnTo>
                <a:lnTo>
                  <a:pt x="5646459" y="3005385"/>
                </a:lnTo>
                <a:lnTo>
                  <a:pt x="5616993" y="3034522"/>
                </a:lnTo>
                <a:lnTo>
                  <a:pt x="5586746" y="3063300"/>
                </a:lnTo>
                <a:lnTo>
                  <a:pt x="5555729" y="3091715"/>
                </a:lnTo>
                <a:lnTo>
                  <a:pt x="5523951" y="3119759"/>
                </a:lnTo>
                <a:lnTo>
                  <a:pt x="5491422" y="3147426"/>
                </a:lnTo>
                <a:lnTo>
                  <a:pt x="5458151" y="3174711"/>
                </a:lnTo>
                <a:lnTo>
                  <a:pt x="5424148" y="3201607"/>
                </a:lnTo>
                <a:lnTo>
                  <a:pt x="5389423" y="3228109"/>
                </a:lnTo>
                <a:lnTo>
                  <a:pt x="5353984" y="3254209"/>
                </a:lnTo>
                <a:lnTo>
                  <a:pt x="5317843" y="3279902"/>
                </a:lnTo>
                <a:lnTo>
                  <a:pt x="5281007" y="3305181"/>
                </a:lnTo>
                <a:lnTo>
                  <a:pt x="5243487" y="3330042"/>
                </a:lnTo>
                <a:lnTo>
                  <a:pt x="5205292" y="3354476"/>
                </a:lnTo>
                <a:lnTo>
                  <a:pt x="5166432" y="3378479"/>
                </a:lnTo>
                <a:lnTo>
                  <a:pt x="5126917" y="3402045"/>
                </a:lnTo>
                <a:lnTo>
                  <a:pt x="5086755" y="3425166"/>
                </a:lnTo>
                <a:lnTo>
                  <a:pt x="5045957" y="3447838"/>
                </a:lnTo>
                <a:lnTo>
                  <a:pt x="5004533" y="3470053"/>
                </a:lnTo>
                <a:lnTo>
                  <a:pt x="4962490" y="3491806"/>
                </a:lnTo>
                <a:lnTo>
                  <a:pt x="4919841" y="3513091"/>
                </a:lnTo>
                <a:lnTo>
                  <a:pt x="4876593" y="3533901"/>
                </a:lnTo>
                <a:lnTo>
                  <a:pt x="4832756" y="3554231"/>
                </a:lnTo>
                <a:lnTo>
                  <a:pt x="4788340" y="3574074"/>
                </a:lnTo>
                <a:lnTo>
                  <a:pt x="4743355" y="3593424"/>
                </a:lnTo>
                <a:lnTo>
                  <a:pt x="4697810" y="3612275"/>
                </a:lnTo>
                <a:lnTo>
                  <a:pt x="4651715" y="3630621"/>
                </a:lnTo>
                <a:lnTo>
                  <a:pt x="4605079" y="3648455"/>
                </a:lnTo>
                <a:lnTo>
                  <a:pt x="4557912" y="3665773"/>
                </a:lnTo>
                <a:lnTo>
                  <a:pt x="4510223" y="3682567"/>
                </a:lnTo>
                <a:lnTo>
                  <a:pt x="4462022" y="3698831"/>
                </a:lnTo>
                <a:lnTo>
                  <a:pt x="4413319" y="3714560"/>
                </a:lnTo>
                <a:lnTo>
                  <a:pt x="4364123" y="3729747"/>
                </a:lnTo>
                <a:lnTo>
                  <a:pt x="4314443" y="3744386"/>
                </a:lnTo>
                <a:lnTo>
                  <a:pt x="4264290" y="3758470"/>
                </a:lnTo>
                <a:lnTo>
                  <a:pt x="4213672" y="3771995"/>
                </a:lnTo>
                <a:lnTo>
                  <a:pt x="4162600" y="3784953"/>
                </a:lnTo>
                <a:lnTo>
                  <a:pt x="4111083" y="3797339"/>
                </a:lnTo>
                <a:lnTo>
                  <a:pt x="4059130" y="3809146"/>
                </a:lnTo>
                <a:lnTo>
                  <a:pt x="4006752" y="3820369"/>
                </a:lnTo>
                <a:lnTo>
                  <a:pt x="3953957" y="3831001"/>
                </a:lnTo>
                <a:lnTo>
                  <a:pt x="3900755" y="3841036"/>
                </a:lnTo>
                <a:lnTo>
                  <a:pt x="3847156" y="3850467"/>
                </a:lnTo>
                <a:lnTo>
                  <a:pt x="3793169" y="3859290"/>
                </a:lnTo>
                <a:lnTo>
                  <a:pt x="3738804" y="3867497"/>
                </a:lnTo>
                <a:lnTo>
                  <a:pt x="3684071" y="3875083"/>
                </a:lnTo>
                <a:lnTo>
                  <a:pt x="3628979" y="3882042"/>
                </a:lnTo>
                <a:lnTo>
                  <a:pt x="3573537" y="3888367"/>
                </a:lnTo>
                <a:lnTo>
                  <a:pt x="3517756" y="3894052"/>
                </a:lnTo>
                <a:lnTo>
                  <a:pt x="3461644" y="3899091"/>
                </a:lnTo>
                <a:lnTo>
                  <a:pt x="3405212" y="3903478"/>
                </a:lnTo>
                <a:lnTo>
                  <a:pt x="3348469" y="3907207"/>
                </a:lnTo>
                <a:lnTo>
                  <a:pt x="3291424" y="3910271"/>
                </a:lnTo>
                <a:lnTo>
                  <a:pt x="3234087" y="3912666"/>
                </a:lnTo>
                <a:lnTo>
                  <a:pt x="3176468" y="3914384"/>
                </a:lnTo>
                <a:lnTo>
                  <a:pt x="3118575" y="3915419"/>
                </a:lnTo>
                <a:lnTo>
                  <a:pt x="3060420" y="3915765"/>
                </a:lnTo>
                <a:lnTo>
                  <a:pt x="3002265" y="3915419"/>
                </a:lnTo>
                <a:lnTo>
                  <a:pt x="2944373" y="3914384"/>
                </a:lnTo>
                <a:lnTo>
                  <a:pt x="2886755" y="3912666"/>
                </a:lnTo>
                <a:lnTo>
                  <a:pt x="2829418" y="3910271"/>
                </a:lnTo>
                <a:lnTo>
                  <a:pt x="2772374" y="3907207"/>
                </a:lnTo>
                <a:lnTo>
                  <a:pt x="2715631" y="3903478"/>
                </a:lnTo>
                <a:lnTo>
                  <a:pt x="2659199" y="3899091"/>
                </a:lnTo>
                <a:lnTo>
                  <a:pt x="2603087" y="3894052"/>
                </a:lnTo>
                <a:lnTo>
                  <a:pt x="2547306" y="3888367"/>
                </a:lnTo>
                <a:lnTo>
                  <a:pt x="2491865" y="3882042"/>
                </a:lnTo>
                <a:lnTo>
                  <a:pt x="2436773" y="3875083"/>
                </a:lnTo>
                <a:lnTo>
                  <a:pt x="2382040" y="3867497"/>
                </a:lnTo>
                <a:lnTo>
                  <a:pt x="2327676" y="3859290"/>
                </a:lnTo>
                <a:lnTo>
                  <a:pt x="2273690" y="3850467"/>
                </a:lnTo>
                <a:lnTo>
                  <a:pt x="2220091" y="3841036"/>
                </a:lnTo>
                <a:lnTo>
                  <a:pt x="2166889" y="3831001"/>
                </a:lnTo>
                <a:lnTo>
                  <a:pt x="2114095" y="3820369"/>
                </a:lnTo>
                <a:lnTo>
                  <a:pt x="2061716" y="3809146"/>
                </a:lnTo>
                <a:lnTo>
                  <a:pt x="2009764" y="3797339"/>
                </a:lnTo>
                <a:lnTo>
                  <a:pt x="1958247" y="3784953"/>
                </a:lnTo>
                <a:lnTo>
                  <a:pt x="1907175" y="3771995"/>
                </a:lnTo>
                <a:lnTo>
                  <a:pt x="1856558" y="3758470"/>
                </a:lnTo>
                <a:lnTo>
                  <a:pt x="1806405" y="3744386"/>
                </a:lnTo>
                <a:lnTo>
                  <a:pt x="1756725" y="3729747"/>
                </a:lnTo>
                <a:lnTo>
                  <a:pt x="1707529" y="3714560"/>
                </a:lnTo>
                <a:lnTo>
                  <a:pt x="1658826" y="3698831"/>
                </a:lnTo>
                <a:lnTo>
                  <a:pt x="1610625" y="3682567"/>
                </a:lnTo>
                <a:lnTo>
                  <a:pt x="1562937" y="3665773"/>
                </a:lnTo>
                <a:lnTo>
                  <a:pt x="1515770" y="3648455"/>
                </a:lnTo>
                <a:lnTo>
                  <a:pt x="1469134" y="3630621"/>
                </a:lnTo>
                <a:lnTo>
                  <a:pt x="1423039" y="3612275"/>
                </a:lnTo>
                <a:lnTo>
                  <a:pt x="1377494" y="3593424"/>
                </a:lnTo>
                <a:lnTo>
                  <a:pt x="1332509" y="3574074"/>
                </a:lnTo>
                <a:lnTo>
                  <a:pt x="1288094" y="3554231"/>
                </a:lnTo>
                <a:lnTo>
                  <a:pt x="1244258" y="3533901"/>
                </a:lnTo>
                <a:lnTo>
                  <a:pt x="1201010" y="3513091"/>
                </a:lnTo>
                <a:lnTo>
                  <a:pt x="1158360" y="3491806"/>
                </a:lnTo>
                <a:lnTo>
                  <a:pt x="1116318" y="3470053"/>
                </a:lnTo>
                <a:lnTo>
                  <a:pt x="1074893" y="3447838"/>
                </a:lnTo>
                <a:lnTo>
                  <a:pt x="1034096" y="3425166"/>
                </a:lnTo>
                <a:lnTo>
                  <a:pt x="993934" y="3402045"/>
                </a:lnTo>
                <a:lnTo>
                  <a:pt x="954419" y="3378479"/>
                </a:lnTo>
                <a:lnTo>
                  <a:pt x="915559" y="3354476"/>
                </a:lnTo>
                <a:lnTo>
                  <a:pt x="877365" y="3330042"/>
                </a:lnTo>
                <a:lnTo>
                  <a:pt x="839845" y="3305181"/>
                </a:lnTo>
                <a:lnTo>
                  <a:pt x="803009" y="3279902"/>
                </a:lnTo>
                <a:lnTo>
                  <a:pt x="766867" y="3254209"/>
                </a:lnTo>
                <a:lnTo>
                  <a:pt x="731429" y="3228109"/>
                </a:lnTo>
                <a:lnTo>
                  <a:pt x="696703" y="3201607"/>
                </a:lnTo>
                <a:lnTo>
                  <a:pt x="662701" y="3174711"/>
                </a:lnTo>
                <a:lnTo>
                  <a:pt x="629430" y="3147426"/>
                </a:lnTo>
                <a:lnTo>
                  <a:pt x="596901" y="3119759"/>
                </a:lnTo>
                <a:lnTo>
                  <a:pt x="565123" y="3091715"/>
                </a:lnTo>
                <a:lnTo>
                  <a:pt x="534106" y="3063300"/>
                </a:lnTo>
                <a:lnTo>
                  <a:pt x="503860" y="3034522"/>
                </a:lnTo>
                <a:lnTo>
                  <a:pt x="474393" y="3005385"/>
                </a:lnTo>
                <a:lnTo>
                  <a:pt x="445716" y="2975896"/>
                </a:lnTo>
                <a:lnTo>
                  <a:pt x="417838" y="2946061"/>
                </a:lnTo>
                <a:lnTo>
                  <a:pt x="390769" y="2915886"/>
                </a:lnTo>
                <a:lnTo>
                  <a:pt x="364518" y="2885378"/>
                </a:lnTo>
                <a:lnTo>
                  <a:pt x="339094" y="2854542"/>
                </a:lnTo>
                <a:lnTo>
                  <a:pt x="314509" y="2823384"/>
                </a:lnTo>
                <a:lnTo>
                  <a:pt x="290770" y="2791911"/>
                </a:lnTo>
                <a:lnTo>
                  <a:pt x="267887" y="2760129"/>
                </a:lnTo>
                <a:lnTo>
                  <a:pt x="245871" y="2728044"/>
                </a:lnTo>
                <a:lnTo>
                  <a:pt x="224730" y="2695662"/>
                </a:lnTo>
                <a:lnTo>
                  <a:pt x="204475" y="2662989"/>
                </a:lnTo>
                <a:lnTo>
                  <a:pt x="185114" y="2630032"/>
                </a:lnTo>
                <a:lnTo>
                  <a:pt x="149116" y="2563287"/>
                </a:lnTo>
                <a:lnTo>
                  <a:pt x="116811" y="2495477"/>
                </a:lnTo>
                <a:lnTo>
                  <a:pt x="88277" y="2426650"/>
                </a:lnTo>
                <a:lnTo>
                  <a:pt x="63590" y="2356856"/>
                </a:lnTo>
                <a:lnTo>
                  <a:pt x="42827" y="2286143"/>
                </a:lnTo>
                <a:lnTo>
                  <a:pt x="26064" y="2214561"/>
                </a:lnTo>
                <a:lnTo>
                  <a:pt x="13377" y="2142158"/>
                </a:lnTo>
                <a:lnTo>
                  <a:pt x="4844" y="2068983"/>
                </a:lnTo>
                <a:lnTo>
                  <a:pt x="541" y="1995086"/>
                </a:lnTo>
                <a:lnTo>
                  <a:pt x="0" y="1957882"/>
                </a:lnTo>
                <a:close/>
              </a:path>
            </a:pathLst>
          </a:custGeom>
          <a:ln w="254000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414562" y="1927745"/>
            <a:ext cx="2315210" cy="831215"/>
          </a:xfrm>
          <a:custGeom>
            <a:avLst/>
            <a:gdLst/>
            <a:ahLst/>
            <a:cxnLst/>
            <a:rect l="l" t="t" r="r" b="b"/>
            <a:pathLst>
              <a:path w="2315210" h="831214">
                <a:moveTo>
                  <a:pt x="2064092" y="0"/>
                </a:moveTo>
                <a:lnTo>
                  <a:pt x="250786" y="0"/>
                </a:lnTo>
                <a:lnTo>
                  <a:pt x="193283" y="3657"/>
                </a:lnTo>
                <a:lnTo>
                  <a:pt x="140496" y="14075"/>
                </a:lnTo>
                <a:lnTo>
                  <a:pt x="93932" y="30422"/>
                </a:lnTo>
                <a:lnTo>
                  <a:pt x="55094" y="51866"/>
                </a:lnTo>
                <a:lnTo>
                  <a:pt x="25490" y="77576"/>
                </a:lnTo>
                <a:lnTo>
                  <a:pt x="0" y="138468"/>
                </a:lnTo>
                <a:lnTo>
                  <a:pt x="0" y="692302"/>
                </a:lnTo>
                <a:lnTo>
                  <a:pt x="25490" y="753199"/>
                </a:lnTo>
                <a:lnTo>
                  <a:pt x="55094" y="778909"/>
                </a:lnTo>
                <a:lnTo>
                  <a:pt x="93932" y="800352"/>
                </a:lnTo>
                <a:lnTo>
                  <a:pt x="140496" y="816697"/>
                </a:lnTo>
                <a:lnTo>
                  <a:pt x="193283" y="827113"/>
                </a:lnTo>
                <a:lnTo>
                  <a:pt x="250786" y="830770"/>
                </a:lnTo>
                <a:lnTo>
                  <a:pt x="2064092" y="830770"/>
                </a:lnTo>
                <a:lnTo>
                  <a:pt x="2121595" y="827113"/>
                </a:lnTo>
                <a:lnTo>
                  <a:pt x="2174380" y="816697"/>
                </a:lnTo>
                <a:lnTo>
                  <a:pt x="2220942" y="800352"/>
                </a:lnTo>
                <a:lnTo>
                  <a:pt x="2259777" y="778909"/>
                </a:lnTo>
                <a:lnTo>
                  <a:pt x="2289379" y="753199"/>
                </a:lnTo>
                <a:lnTo>
                  <a:pt x="2314867" y="692302"/>
                </a:lnTo>
                <a:lnTo>
                  <a:pt x="2314867" y="138468"/>
                </a:lnTo>
                <a:lnTo>
                  <a:pt x="2289379" y="77576"/>
                </a:lnTo>
                <a:lnTo>
                  <a:pt x="2259777" y="51866"/>
                </a:lnTo>
                <a:lnTo>
                  <a:pt x="2220942" y="30422"/>
                </a:lnTo>
                <a:lnTo>
                  <a:pt x="2174380" y="14075"/>
                </a:lnTo>
                <a:lnTo>
                  <a:pt x="2121595" y="3657"/>
                </a:lnTo>
                <a:lnTo>
                  <a:pt x="2064092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414562" y="1927747"/>
            <a:ext cx="2315210" cy="831215"/>
          </a:xfrm>
          <a:custGeom>
            <a:avLst/>
            <a:gdLst/>
            <a:ahLst/>
            <a:cxnLst/>
            <a:rect l="l" t="t" r="r" b="b"/>
            <a:pathLst>
              <a:path w="2315210" h="831214">
                <a:moveTo>
                  <a:pt x="0" y="138468"/>
                </a:moveTo>
                <a:lnTo>
                  <a:pt x="25490" y="77576"/>
                </a:lnTo>
                <a:lnTo>
                  <a:pt x="55094" y="51866"/>
                </a:lnTo>
                <a:lnTo>
                  <a:pt x="93932" y="30422"/>
                </a:lnTo>
                <a:lnTo>
                  <a:pt x="140496" y="14075"/>
                </a:lnTo>
                <a:lnTo>
                  <a:pt x="193283" y="3657"/>
                </a:lnTo>
                <a:lnTo>
                  <a:pt x="250786" y="0"/>
                </a:lnTo>
                <a:lnTo>
                  <a:pt x="2064092" y="0"/>
                </a:lnTo>
                <a:lnTo>
                  <a:pt x="2121595" y="3657"/>
                </a:lnTo>
                <a:lnTo>
                  <a:pt x="2174380" y="14075"/>
                </a:lnTo>
                <a:lnTo>
                  <a:pt x="2220942" y="30422"/>
                </a:lnTo>
                <a:lnTo>
                  <a:pt x="2259777" y="51866"/>
                </a:lnTo>
                <a:lnTo>
                  <a:pt x="2289379" y="77576"/>
                </a:lnTo>
                <a:lnTo>
                  <a:pt x="2314867" y="138468"/>
                </a:lnTo>
                <a:lnTo>
                  <a:pt x="2314867" y="692302"/>
                </a:lnTo>
                <a:lnTo>
                  <a:pt x="2289379" y="753199"/>
                </a:lnTo>
                <a:lnTo>
                  <a:pt x="2259777" y="778909"/>
                </a:lnTo>
                <a:lnTo>
                  <a:pt x="2220942" y="800352"/>
                </a:lnTo>
                <a:lnTo>
                  <a:pt x="2174380" y="816697"/>
                </a:lnTo>
                <a:lnTo>
                  <a:pt x="2121595" y="827113"/>
                </a:lnTo>
                <a:lnTo>
                  <a:pt x="2064092" y="830770"/>
                </a:lnTo>
                <a:lnTo>
                  <a:pt x="250786" y="830770"/>
                </a:lnTo>
                <a:lnTo>
                  <a:pt x="193283" y="827113"/>
                </a:lnTo>
                <a:lnTo>
                  <a:pt x="140496" y="816697"/>
                </a:lnTo>
                <a:lnTo>
                  <a:pt x="93932" y="800352"/>
                </a:lnTo>
                <a:lnTo>
                  <a:pt x="55094" y="778909"/>
                </a:lnTo>
                <a:lnTo>
                  <a:pt x="25490" y="753199"/>
                </a:lnTo>
                <a:lnTo>
                  <a:pt x="0" y="692302"/>
                </a:lnTo>
                <a:lnTo>
                  <a:pt x="0" y="138468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208360" y="1336033"/>
            <a:ext cx="7027545" cy="1206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5" dirty="0">
                <a:solidFill>
                  <a:srgbClr val="FF0000"/>
                </a:solidFill>
                <a:latin typeface="Arial"/>
                <a:cs typeface="Arial"/>
              </a:rPr>
              <a:t>Бюджетный 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процесс </a:t>
            </a:r>
            <a:r>
              <a:rPr sz="1600" spc="-5" dirty="0">
                <a:latin typeface="Arial"/>
                <a:cs typeface="Arial"/>
              </a:rPr>
              <a:t>- </a:t>
            </a:r>
            <a:r>
              <a:rPr sz="1600" spc="-15" dirty="0">
                <a:latin typeface="Arial"/>
                <a:cs typeface="Arial"/>
              </a:rPr>
              <a:t>ежегодное </a:t>
            </a:r>
            <a:r>
              <a:rPr sz="1600" spc="-10" dirty="0">
                <a:latin typeface="Arial"/>
                <a:cs typeface="Arial"/>
              </a:rPr>
              <a:t>формирование </a:t>
            </a:r>
            <a:r>
              <a:rPr sz="1600" spc="-5" dirty="0">
                <a:latin typeface="Arial"/>
                <a:cs typeface="Arial"/>
              </a:rPr>
              <a:t>и </a:t>
            </a:r>
            <a:r>
              <a:rPr sz="1600" spc="-15" dirty="0">
                <a:latin typeface="Arial"/>
                <a:cs typeface="Arial"/>
              </a:rPr>
              <a:t>исполнение</a:t>
            </a:r>
            <a:r>
              <a:rPr sz="1600" spc="25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бюджета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000">
              <a:latin typeface="Times New Roman"/>
              <a:cs typeface="Times New Roman"/>
            </a:endParaRPr>
          </a:p>
          <a:p>
            <a:pPr marL="2974975" marR="2608580" indent="-658495">
              <a:lnSpc>
                <a:spcPts val="1510"/>
              </a:lnSpc>
            </a:pPr>
            <a:r>
              <a:rPr sz="1400" b="1" spc="-5" dirty="0">
                <a:latin typeface="Arial"/>
                <a:cs typeface="Arial"/>
              </a:rPr>
              <a:t>1. </a:t>
            </a:r>
            <a:r>
              <a:rPr sz="1400" b="1" spc="-10" dirty="0">
                <a:latin typeface="Arial"/>
                <a:cs typeface="Arial"/>
              </a:rPr>
              <a:t>Составление</a:t>
            </a:r>
            <a:r>
              <a:rPr sz="1400" b="1" spc="-7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проекта  </a:t>
            </a:r>
            <a:r>
              <a:rPr sz="1400" b="1" spc="-15" dirty="0">
                <a:latin typeface="Arial"/>
                <a:cs typeface="Arial"/>
              </a:rPr>
              <a:t>бюджета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485542" y="2906684"/>
            <a:ext cx="2315210" cy="831215"/>
          </a:xfrm>
          <a:custGeom>
            <a:avLst/>
            <a:gdLst/>
            <a:ahLst/>
            <a:cxnLst/>
            <a:rect l="l" t="t" r="r" b="b"/>
            <a:pathLst>
              <a:path w="2315209" h="831214">
                <a:moveTo>
                  <a:pt x="2064092" y="0"/>
                </a:moveTo>
                <a:lnTo>
                  <a:pt x="250786" y="0"/>
                </a:lnTo>
                <a:lnTo>
                  <a:pt x="193283" y="3657"/>
                </a:lnTo>
                <a:lnTo>
                  <a:pt x="140496" y="14075"/>
                </a:lnTo>
                <a:lnTo>
                  <a:pt x="93932" y="30422"/>
                </a:lnTo>
                <a:lnTo>
                  <a:pt x="55094" y="51866"/>
                </a:lnTo>
                <a:lnTo>
                  <a:pt x="25490" y="77576"/>
                </a:lnTo>
                <a:lnTo>
                  <a:pt x="0" y="138468"/>
                </a:lnTo>
                <a:lnTo>
                  <a:pt x="0" y="692302"/>
                </a:lnTo>
                <a:lnTo>
                  <a:pt x="25490" y="753199"/>
                </a:lnTo>
                <a:lnTo>
                  <a:pt x="55094" y="778909"/>
                </a:lnTo>
                <a:lnTo>
                  <a:pt x="93932" y="800352"/>
                </a:lnTo>
                <a:lnTo>
                  <a:pt x="140496" y="816697"/>
                </a:lnTo>
                <a:lnTo>
                  <a:pt x="193283" y="827113"/>
                </a:lnTo>
                <a:lnTo>
                  <a:pt x="250786" y="830770"/>
                </a:lnTo>
                <a:lnTo>
                  <a:pt x="2064092" y="830770"/>
                </a:lnTo>
                <a:lnTo>
                  <a:pt x="2121595" y="827113"/>
                </a:lnTo>
                <a:lnTo>
                  <a:pt x="2174380" y="816697"/>
                </a:lnTo>
                <a:lnTo>
                  <a:pt x="2220942" y="800352"/>
                </a:lnTo>
                <a:lnTo>
                  <a:pt x="2259777" y="778909"/>
                </a:lnTo>
                <a:lnTo>
                  <a:pt x="2289379" y="753199"/>
                </a:lnTo>
                <a:lnTo>
                  <a:pt x="2314867" y="692302"/>
                </a:lnTo>
                <a:lnTo>
                  <a:pt x="2314867" y="138468"/>
                </a:lnTo>
                <a:lnTo>
                  <a:pt x="2289379" y="77576"/>
                </a:lnTo>
                <a:lnTo>
                  <a:pt x="2259777" y="51866"/>
                </a:lnTo>
                <a:lnTo>
                  <a:pt x="2220942" y="30422"/>
                </a:lnTo>
                <a:lnTo>
                  <a:pt x="2174380" y="14075"/>
                </a:lnTo>
                <a:lnTo>
                  <a:pt x="2121595" y="3657"/>
                </a:lnTo>
                <a:lnTo>
                  <a:pt x="2064092" y="0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485542" y="2906684"/>
            <a:ext cx="2315210" cy="831215"/>
          </a:xfrm>
          <a:custGeom>
            <a:avLst/>
            <a:gdLst/>
            <a:ahLst/>
            <a:cxnLst/>
            <a:rect l="l" t="t" r="r" b="b"/>
            <a:pathLst>
              <a:path w="2315209" h="831214">
                <a:moveTo>
                  <a:pt x="0" y="138468"/>
                </a:moveTo>
                <a:lnTo>
                  <a:pt x="25490" y="77576"/>
                </a:lnTo>
                <a:lnTo>
                  <a:pt x="55094" y="51866"/>
                </a:lnTo>
                <a:lnTo>
                  <a:pt x="93932" y="30422"/>
                </a:lnTo>
                <a:lnTo>
                  <a:pt x="140496" y="14075"/>
                </a:lnTo>
                <a:lnTo>
                  <a:pt x="193283" y="3657"/>
                </a:lnTo>
                <a:lnTo>
                  <a:pt x="250786" y="0"/>
                </a:lnTo>
                <a:lnTo>
                  <a:pt x="2064092" y="0"/>
                </a:lnTo>
                <a:lnTo>
                  <a:pt x="2121595" y="3657"/>
                </a:lnTo>
                <a:lnTo>
                  <a:pt x="2174380" y="14075"/>
                </a:lnTo>
                <a:lnTo>
                  <a:pt x="2220942" y="30422"/>
                </a:lnTo>
                <a:lnTo>
                  <a:pt x="2259777" y="51866"/>
                </a:lnTo>
                <a:lnTo>
                  <a:pt x="2289379" y="77576"/>
                </a:lnTo>
                <a:lnTo>
                  <a:pt x="2314867" y="138468"/>
                </a:lnTo>
                <a:lnTo>
                  <a:pt x="2314867" y="692302"/>
                </a:lnTo>
                <a:lnTo>
                  <a:pt x="2289379" y="753199"/>
                </a:lnTo>
                <a:lnTo>
                  <a:pt x="2259777" y="778909"/>
                </a:lnTo>
                <a:lnTo>
                  <a:pt x="2220942" y="800352"/>
                </a:lnTo>
                <a:lnTo>
                  <a:pt x="2174380" y="816697"/>
                </a:lnTo>
                <a:lnTo>
                  <a:pt x="2121595" y="827113"/>
                </a:lnTo>
                <a:lnTo>
                  <a:pt x="2064092" y="830770"/>
                </a:lnTo>
                <a:lnTo>
                  <a:pt x="250786" y="830770"/>
                </a:lnTo>
                <a:lnTo>
                  <a:pt x="193283" y="827113"/>
                </a:lnTo>
                <a:lnTo>
                  <a:pt x="140496" y="816697"/>
                </a:lnTo>
                <a:lnTo>
                  <a:pt x="93932" y="800352"/>
                </a:lnTo>
                <a:lnTo>
                  <a:pt x="55094" y="778909"/>
                </a:lnTo>
                <a:lnTo>
                  <a:pt x="25490" y="753199"/>
                </a:lnTo>
                <a:lnTo>
                  <a:pt x="0" y="692302"/>
                </a:lnTo>
                <a:lnTo>
                  <a:pt x="0" y="138468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6868360" y="3089916"/>
            <a:ext cx="1548130" cy="43180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 indent="34925">
              <a:lnSpc>
                <a:spcPts val="1510"/>
              </a:lnSpc>
              <a:spcBef>
                <a:spcPts val="295"/>
              </a:spcBef>
            </a:pPr>
            <a:r>
              <a:rPr sz="1400" b="1" spc="-5" dirty="0">
                <a:latin typeface="Arial"/>
                <a:cs typeface="Arial"/>
              </a:rPr>
              <a:t>2. </a:t>
            </a:r>
            <a:r>
              <a:rPr sz="1400" b="1" spc="-10" dirty="0">
                <a:latin typeface="Arial"/>
                <a:cs typeface="Arial"/>
              </a:rPr>
              <a:t>Рассмотрение  </a:t>
            </a:r>
            <a:r>
              <a:rPr sz="1400" b="1" spc="-5" dirty="0">
                <a:latin typeface="Arial"/>
                <a:cs typeface="Arial"/>
              </a:rPr>
              <a:t>проекта</a:t>
            </a:r>
            <a:r>
              <a:rPr sz="1400" b="1" spc="-75" dirty="0">
                <a:latin typeface="Arial"/>
                <a:cs typeface="Arial"/>
              </a:rPr>
              <a:t> </a:t>
            </a:r>
            <a:r>
              <a:rPr sz="1400" b="1" spc="-15" dirty="0">
                <a:latin typeface="Arial"/>
                <a:cs typeface="Arial"/>
              </a:rPr>
              <a:t>бюджета</a:t>
            </a:r>
            <a:endParaRPr sz="14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6485542" y="4864563"/>
            <a:ext cx="2315210" cy="831215"/>
          </a:xfrm>
          <a:custGeom>
            <a:avLst/>
            <a:gdLst/>
            <a:ahLst/>
            <a:cxnLst/>
            <a:rect l="l" t="t" r="r" b="b"/>
            <a:pathLst>
              <a:path w="2315209" h="831214">
                <a:moveTo>
                  <a:pt x="2064092" y="0"/>
                </a:moveTo>
                <a:lnTo>
                  <a:pt x="250786" y="0"/>
                </a:lnTo>
                <a:lnTo>
                  <a:pt x="193283" y="3657"/>
                </a:lnTo>
                <a:lnTo>
                  <a:pt x="140496" y="14075"/>
                </a:lnTo>
                <a:lnTo>
                  <a:pt x="93932" y="30422"/>
                </a:lnTo>
                <a:lnTo>
                  <a:pt x="55094" y="51866"/>
                </a:lnTo>
                <a:lnTo>
                  <a:pt x="25490" y="77576"/>
                </a:lnTo>
                <a:lnTo>
                  <a:pt x="0" y="138468"/>
                </a:lnTo>
                <a:lnTo>
                  <a:pt x="0" y="692302"/>
                </a:lnTo>
                <a:lnTo>
                  <a:pt x="25490" y="753199"/>
                </a:lnTo>
                <a:lnTo>
                  <a:pt x="55094" y="778909"/>
                </a:lnTo>
                <a:lnTo>
                  <a:pt x="93932" y="800352"/>
                </a:lnTo>
                <a:lnTo>
                  <a:pt x="140496" y="816697"/>
                </a:lnTo>
                <a:lnTo>
                  <a:pt x="193283" y="827113"/>
                </a:lnTo>
                <a:lnTo>
                  <a:pt x="250786" y="830770"/>
                </a:lnTo>
                <a:lnTo>
                  <a:pt x="2064092" y="830770"/>
                </a:lnTo>
                <a:lnTo>
                  <a:pt x="2121595" y="827113"/>
                </a:lnTo>
                <a:lnTo>
                  <a:pt x="2174380" y="816697"/>
                </a:lnTo>
                <a:lnTo>
                  <a:pt x="2220942" y="800352"/>
                </a:lnTo>
                <a:lnTo>
                  <a:pt x="2259777" y="778909"/>
                </a:lnTo>
                <a:lnTo>
                  <a:pt x="2289379" y="753199"/>
                </a:lnTo>
                <a:lnTo>
                  <a:pt x="2314867" y="692302"/>
                </a:lnTo>
                <a:lnTo>
                  <a:pt x="2314867" y="138468"/>
                </a:lnTo>
                <a:lnTo>
                  <a:pt x="2289379" y="77576"/>
                </a:lnTo>
                <a:lnTo>
                  <a:pt x="2259777" y="51866"/>
                </a:lnTo>
                <a:lnTo>
                  <a:pt x="2220942" y="30422"/>
                </a:lnTo>
                <a:lnTo>
                  <a:pt x="2174380" y="14075"/>
                </a:lnTo>
                <a:lnTo>
                  <a:pt x="2121595" y="3657"/>
                </a:lnTo>
                <a:lnTo>
                  <a:pt x="2064092" y="0"/>
                </a:lnTo>
                <a:close/>
              </a:path>
            </a:pathLst>
          </a:custGeom>
          <a:solidFill>
            <a:srgbClr val="999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485542" y="4864563"/>
            <a:ext cx="2315210" cy="831215"/>
          </a:xfrm>
          <a:custGeom>
            <a:avLst/>
            <a:gdLst/>
            <a:ahLst/>
            <a:cxnLst/>
            <a:rect l="l" t="t" r="r" b="b"/>
            <a:pathLst>
              <a:path w="2315209" h="831214">
                <a:moveTo>
                  <a:pt x="0" y="138468"/>
                </a:moveTo>
                <a:lnTo>
                  <a:pt x="25490" y="77576"/>
                </a:lnTo>
                <a:lnTo>
                  <a:pt x="55094" y="51866"/>
                </a:lnTo>
                <a:lnTo>
                  <a:pt x="93932" y="30422"/>
                </a:lnTo>
                <a:lnTo>
                  <a:pt x="140496" y="14075"/>
                </a:lnTo>
                <a:lnTo>
                  <a:pt x="193283" y="3657"/>
                </a:lnTo>
                <a:lnTo>
                  <a:pt x="250786" y="0"/>
                </a:lnTo>
                <a:lnTo>
                  <a:pt x="2064092" y="0"/>
                </a:lnTo>
                <a:lnTo>
                  <a:pt x="2121595" y="3657"/>
                </a:lnTo>
                <a:lnTo>
                  <a:pt x="2174380" y="14075"/>
                </a:lnTo>
                <a:lnTo>
                  <a:pt x="2220942" y="30422"/>
                </a:lnTo>
                <a:lnTo>
                  <a:pt x="2259777" y="51866"/>
                </a:lnTo>
                <a:lnTo>
                  <a:pt x="2289379" y="77576"/>
                </a:lnTo>
                <a:lnTo>
                  <a:pt x="2314867" y="138468"/>
                </a:lnTo>
                <a:lnTo>
                  <a:pt x="2314867" y="692302"/>
                </a:lnTo>
                <a:lnTo>
                  <a:pt x="2289379" y="753199"/>
                </a:lnTo>
                <a:lnTo>
                  <a:pt x="2259777" y="778909"/>
                </a:lnTo>
                <a:lnTo>
                  <a:pt x="2220942" y="800352"/>
                </a:lnTo>
                <a:lnTo>
                  <a:pt x="2174380" y="816697"/>
                </a:lnTo>
                <a:lnTo>
                  <a:pt x="2121595" y="827113"/>
                </a:lnTo>
                <a:lnTo>
                  <a:pt x="2064092" y="830770"/>
                </a:lnTo>
                <a:lnTo>
                  <a:pt x="250786" y="830770"/>
                </a:lnTo>
                <a:lnTo>
                  <a:pt x="193283" y="827113"/>
                </a:lnTo>
                <a:lnTo>
                  <a:pt x="140496" y="816697"/>
                </a:lnTo>
                <a:lnTo>
                  <a:pt x="93932" y="800352"/>
                </a:lnTo>
                <a:lnTo>
                  <a:pt x="55094" y="778909"/>
                </a:lnTo>
                <a:lnTo>
                  <a:pt x="25490" y="753199"/>
                </a:lnTo>
                <a:lnTo>
                  <a:pt x="0" y="692302"/>
                </a:lnTo>
                <a:lnTo>
                  <a:pt x="0" y="138468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6950733" y="5047794"/>
            <a:ext cx="1384935" cy="43180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303530" marR="5080" indent="-291465">
              <a:lnSpc>
                <a:spcPts val="1510"/>
              </a:lnSpc>
              <a:spcBef>
                <a:spcPts val="295"/>
              </a:spcBef>
            </a:pPr>
            <a:r>
              <a:rPr sz="1400" b="1" spc="-5" dirty="0">
                <a:latin typeface="Arial"/>
                <a:cs typeface="Arial"/>
              </a:rPr>
              <a:t>3.</a:t>
            </a:r>
            <a:r>
              <a:rPr sz="1400" b="1" spc="-6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Утверждение  </a:t>
            </a:r>
            <a:r>
              <a:rPr sz="1400" b="1" spc="-15" dirty="0">
                <a:latin typeface="Arial"/>
                <a:cs typeface="Arial"/>
              </a:rPr>
              <a:t>бюджета</a:t>
            </a:r>
            <a:endParaRPr sz="14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414562" y="5843502"/>
            <a:ext cx="2315210" cy="831215"/>
          </a:xfrm>
          <a:custGeom>
            <a:avLst/>
            <a:gdLst/>
            <a:ahLst/>
            <a:cxnLst/>
            <a:rect l="l" t="t" r="r" b="b"/>
            <a:pathLst>
              <a:path w="2315210" h="831215">
                <a:moveTo>
                  <a:pt x="2064092" y="0"/>
                </a:moveTo>
                <a:lnTo>
                  <a:pt x="250786" y="0"/>
                </a:lnTo>
                <a:lnTo>
                  <a:pt x="193283" y="3657"/>
                </a:lnTo>
                <a:lnTo>
                  <a:pt x="140496" y="14075"/>
                </a:lnTo>
                <a:lnTo>
                  <a:pt x="93932" y="30422"/>
                </a:lnTo>
                <a:lnTo>
                  <a:pt x="55094" y="51866"/>
                </a:lnTo>
                <a:lnTo>
                  <a:pt x="25490" y="77576"/>
                </a:lnTo>
                <a:lnTo>
                  <a:pt x="0" y="138468"/>
                </a:lnTo>
                <a:lnTo>
                  <a:pt x="0" y="692302"/>
                </a:lnTo>
                <a:lnTo>
                  <a:pt x="25490" y="753199"/>
                </a:lnTo>
                <a:lnTo>
                  <a:pt x="55094" y="778909"/>
                </a:lnTo>
                <a:lnTo>
                  <a:pt x="93932" y="800352"/>
                </a:lnTo>
                <a:lnTo>
                  <a:pt x="140496" y="816697"/>
                </a:lnTo>
                <a:lnTo>
                  <a:pt x="193283" y="827113"/>
                </a:lnTo>
                <a:lnTo>
                  <a:pt x="250786" y="830770"/>
                </a:lnTo>
                <a:lnTo>
                  <a:pt x="2064092" y="830770"/>
                </a:lnTo>
                <a:lnTo>
                  <a:pt x="2121595" y="827113"/>
                </a:lnTo>
                <a:lnTo>
                  <a:pt x="2174380" y="816697"/>
                </a:lnTo>
                <a:lnTo>
                  <a:pt x="2220942" y="800352"/>
                </a:lnTo>
                <a:lnTo>
                  <a:pt x="2259777" y="778909"/>
                </a:lnTo>
                <a:lnTo>
                  <a:pt x="2289379" y="753199"/>
                </a:lnTo>
                <a:lnTo>
                  <a:pt x="2314867" y="692302"/>
                </a:lnTo>
                <a:lnTo>
                  <a:pt x="2314867" y="138468"/>
                </a:lnTo>
                <a:lnTo>
                  <a:pt x="2289379" y="77576"/>
                </a:lnTo>
                <a:lnTo>
                  <a:pt x="2259777" y="51866"/>
                </a:lnTo>
                <a:lnTo>
                  <a:pt x="2220942" y="30422"/>
                </a:lnTo>
                <a:lnTo>
                  <a:pt x="2174380" y="14075"/>
                </a:lnTo>
                <a:lnTo>
                  <a:pt x="2121595" y="3657"/>
                </a:lnTo>
                <a:lnTo>
                  <a:pt x="2064092" y="0"/>
                </a:lnTo>
                <a:close/>
              </a:path>
            </a:pathLst>
          </a:custGeom>
          <a:solidFill>
            <a:srgbClr val="FF99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414562" y="5843502"/>
            <a:ext cx="2315210" cy="831215"/>
          </a:xfrm>
          <a:custGeom>
            <a:avLst/>
            <a:gdLst/>
            <a:ahLst/>
            <a:cxnLst/>
            <a:rect l="l" t="t" r="r" b="b"/>
            <a:pathLst>
              <a:path w="2315210" h="831215">
                <a:moveTo>
                  <a:pt x="0" y="138468"/>
                </a:moveTo>
                <a:lnTo>
                  <a:pt x="25490" y="77576"/>
                </a:lnTo>
                <a:lnTo>
                  <a:pt x="55094" y="51866"/>
                </a:lnTo>
                <a:lnTo>
                  <a:pt x="93932" y="30422"/>
                </a:lnTo>
                <a:lnTo>
                  <a:pt x="140496" y="14075"/>
                </a:lnTo>
                <a:lnTo>
                  <a:pt x="193283" y="3657"/>
                </a:lnTo>
                <a:lnTo>
                  <a:pt x="250786" y="0"/>
                </a:lnTo>
                <a:lnTo>
                  <a:pt x="2064092" y="0"/>
                </a:lnTo>
                <a:lnTo>
                  <a:pt x="2121595" y="3657"/>
                </a:lnTo>
                <a:lnTo>
                  <a:pt x="2174380" y="14075"/>
                </a:lnTo>
                <a:lnTo>
                  <a:pt x="2220942" y="30422"/>
                </a:lnTo>
                <a:lnTo>
                  <a:pt x="2259777" y="51866"/>
                </a:lnTo>
                <a:lnTo>
                  <a:pt x="2289379" y="77576"/>
                </a:lnTo>
                <a:lnTo>
                  <a:pt x="2314867" y="138468"/>
                </a:lnTo>
                <a:lnTo>
                  <a:pt x="2314867" y="692302"/>
                </a:lnTo>
                <a:lnTo>
                  <a:pt x="2289379" y="753199"/>
                </a:lnTo>
                <a:lnTo>
                  <a:pt x="2259777" y="778909"/>
                </a:lnTo>
                <a:lnTo>
                  <a:pt x="2220942" y="800352"/>
                </a:lnTo>
                <a:lnTo>
                  <a:pt x="2174380" y="816697"/>
                </a:lnTo>
                <a:lnTo>
                  <a:pt x="2121595" y="827113"/>
                </a:lnTo>
                <a:lnTo>
                  <a:pt x="2064092" y="830770"/>
                </a:lnTo>
                <a:lnTo>
                  <a:pt x="250786" y="830770"/>
                </a:lnTo>
                <a:lnTo>
                  <a:pt x="193283" y="827113"/>
                </a:lnTo>
                <a:lnTo>
                  <a:pt x="140496" y="816697"/>
                </a:lnTo>
                <a:lnTo>
                  <a:pt x="93932" y="800352"/>
                </a:lnTo>
                <a:lnTo>
                  <a:pt x="55094" y="778909"/>
                </a:lnTo>
                <a:lnTo>
                  <a:pt x="25490" y="753199"/>
                </a:lnTo>
                <a:lnTo>
                  <a:pt x="0" y="692302"/>
                </a:lnTo>
                <a:lnTo>
                  <a:pt x="0" y="138468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3510946" y="6122746"/>
            <a:ext cx="212090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4. Исполнение</a:t>
            </a:r>
            <a:r>
              <a:rPr sz="1400" b="1" spc="-85" dirty="0">
                <a:latin typeface="Arial"/>
                <a:cs typeface="Arial"/>
              </a:rPr>
              <a:t> </a:t>
            </a:r>
            <a:r>
              <a:rPr sz="1400" b="1" spc="-15" dirty="0">
                <a:latin typeface="Arial"/>
                <a:cs typeface="Arial"/>
              </a:rPr>
              <a:t>бюджета</a:t>
            </a:r>
            <a:endParaRPr sz="14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343581" y="4864563"/>
            <a:ext cx="2315210" cy="831215"/>
          </a:xfrm>
          <a:custGeom>
            <a:avLst/>
            <a:gdLst/>
            <a:ahLst/>
            <a:cxnLst/>
            <a:rect l="l" t="t" r="r" b="b"/>
            <a:pathLst>
              <a:path w="2315210" h="831214">
                <a:moveTo>
                  <a:pt x="2064092" y="0"/>
                </a:moveTo>
                <a:lnTo>
                  <a:pt x="250786" y="0"/>
                </a:lnTo>
                <a:lnTo>
                  <a:pt x="193283" y="3657"/>
                </a:lnTo>
                <a:lnTo>
                  <a:pt x="140496" y="14075"/>
                </a:lnTo>
                <a:lnTo>
                  <a:pt x="93932" y="30422"/>
                </a:lnTo>
                <a:lnTo>
                  <a:pt x="55094" y="51866"/>
                </a:lnTo>
                <a:lnTo>
                  <a:pt x="25490" y="77576"/>
                </a:lnTo>
                <a:lnTo>
                  <a:pt x="0" y="138468"/>
                </a:lnTo>
                <a:lnTo>
                  <a:pt x="0" y="692302"/>
                </a:lnTo>
                <a:lnTo>
                  <a:pt x="25490" y="753199"/>
                </a:lnTo>
                <a:lnTo>
                  <a:pt x="55094" y="778909"/>
                </a:lnTo>
                <a:lnTo>
                  <a:pt x="93932" y="800352"/>
                </a:lnTo>
                <a:lnTo>
                  <a:pt x="140496" y="816697"/>
                </a:lnTo>
                <a:lnTo>
                  <a:pt x="193283" y="827113"/>
                </a:lnTo>
                <a:lnTo>
                  <a:pt x="250786" y="830770"/>
                </a:lnTo>
                <a:lnTo>
                  <a:pt x="2064092" y="830770"/>
                </a:lnTo>
                <a:lnTo>
                  <a:pt x="2121595" y="827113"/>
                </a:lnTo>
                <a:lnTo>
                  <a:pt x="2174380" y="816697"/>
                </a:lnTo>
                <a:lnTo>
                  <a:pt x="2220942" y="800352"/>
                </a:lnTo>
                <a:lnTo>
                  <a:pt x="2259777" y="778909"/>
                </a:lnTo>
                <a:lnTo>
                  <a:pt x="2289379" y="753199"/>
                </a:lnTo>
                <a:lnTo>
                  <a:pt x="2314867" y="692302"/>
                </a:lnTo>
                <a:lnTo>
                  <a:pt x="2314867" y="138468"/>
                </a:lnTo>
                <a:lnTo>
                  <a:pt x="2289379" y="77576"/>
                </a:lnTo>
                <a:lnTo>
                  <a:pt x="2259777" y="51866"/>
                </a:lnTo>
                <a:lnTo>
                  <a:pt x="2220942" y="30422"/>
                </a:lnTo>
                <a:lnTo>
                  <a:pt x="2174380" y="14075"/>
                </a:lnTo>
                <a:lnTo>
                  <a:pt x="2121595" y="3657"/>
                </a:lnTo>
                <a:lnTo>
                  <a:pt x="2064092" y="0"/>
                </a:lnTo>
                <a:close/>
              </a:path>
            </a:pathLst>
          </a:custGeom>
          <a:solidFill>
            <a:srgbClr val="66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43581" y="4864563"/>
            <a:ext cx="2315210" cy="831215"/>
          </a:xfrm>
          <a:custGeom>
            <a:avLst/>
            <a:gdLst/>
            <a:ahLst/>
            <a:cxnLst/>
            <a:rect l="l" t="t" r="r" b="b"/>
            <a:pathLst>
              <a:path w="2315210" h="831214">
                <a:moveTo>
                  <a:pt x="0" y="138468"/>
                </a:moveTo>
                <a:lnTo>
                  <a:pt x="25490" y="77576"/>
                </a:lnTo>
                <a:lnTo>
                  <a:pt x="55094" y="51866"/>
                </a:lnTo>
                <a:lnTo>
                  <a:pt x="93932" y="30422"/>
                </a:lnTo>
                <a:lnTo>
                  <a:pt x="140496" y="14075"/>
                </a:lnTo>
                <a:lnTo>
                  <a:pt x="193283" y="3657"/>
                </a:lnTo>
                <a:lnTo>
                  <a:pt x="250786" y="0"/>
                </a:lnTo>
                <a:lnTo>
                  <a:pt x="2064092" y="0"/>
                </a:lnTo>
                <a:lnTo>
                  <a:pt x="2121595" y="3657"/>
                </a:lnTo>
                <a:lnTo>
                  <a:pt x="2174380" y="14075"/>
                </a:lnTo>
                <a:lnTo>
                  <a:pt x="2220942" y="30422"/>
                </a:lnTo>
                <a:lnTo>
                  <a:pt x="2259777" y="51866"/>
                </a:lnTo>
                <a:lnTo>
                  <a:pt x="2289379" y="77576"/>
                </a:lnTo>
                <a:lnTo>
                  <a:pt x="2314867" y="138468"/>
                </a:lnTo>
                <a:lnTo>
                  <a:pt x="2314867" y="692302"/>
                </a:lnTo>
                <a:lnTo>
                  <a:pt x="2289379" y="753199"/>
                </a:lnTo>
                <a:lnTo>
                  <a:pt x="2259777" y="778909"/>
                </a:lnTo>
                <a:lnTo>
                  <a:pt x="2220942" y="800352"/>
                </a:lnTo>
                <a:lnTo>
                  <a:pt x="2174380" y="816697"/>
                </a:lnTo>
                <a:lnTo>
                  <a:pt x="2121595" y="827113"/>
                </a:lnTo>
                <a:lnTo>
                  <a:pt x="2064092" y="830770"/>
                </a:lnTo>
                <a:lnTo>
                  <a:pt x="250786" y="830770"/>
                </a:lnTo>
                <a:lnTo>
                  <a:pt x="193283" y="827113"/>
                </a:lnTo>
                <a:lnTo>
                  <a:pt x="140496" y="816697"/>
                </a:lnTo>
                <a:lnTo>
                  <a:pt x="93932" y="800352"/>
                </a:lnTo>
                <a:lnTo>
                  <a:pt x="55094" y="778909"/>
                </a:lnTo>
                <a:lnTo>
                  <a:pt x="25490" y="753199"/>
                </a:lnTo>
                <a:lnTo>
                  <a:pt x="0" y="692302"/>
                </a:lnTo>
                <a:lnTo>
                  <a:pt x="0" y="138468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821004" y="5143819"/>
            <a:ext cx="1360805" cy="43180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291465" marR="5080" indent="-279400">
              <a:lnSpc>
                <a:spcPts val="1510"/>
              </a:lnSpc>
              <a:spcBef>
                <a:spcPts val="295"/>
              </a:spcBef>
            </a:pPr>
            <a:r>
              <a:rPr sz="1400" b="1" spc="-5" dirty="0">
                <a:latin typeface="Arial"/>
                <a:cs typeface="Arial"/>
              </a:rPr>
              <a:t>об</a:t>
            </a:r>
            <a:r>
              <a:rPr sz="1400" b="1" spc="-8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исполнении  </a:t>
            </a:r>
            <a:r>
              <a:rPr sz="1400" b="1" spc="-15" dirty="0">
                <a:latin typeface="Arial"/>
                <a:cs typeface="Arial"/>
              </a:rPr>
              <a:t>бюджета</a:t>
            </a:r>
            <a:endParaRPr sz="14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343581" y="2906684"/>
            <a:ext cx="2315210" cy="831215"/>
          </a:xfrm>
          <a:custGeom>
            <a:avLst/>
            <a:gdLst/>
            <a:ahLst/>
            <a:cxnLst/>
            <a:rect l="l" t="t" r="r" b="b"/>
            <a:pathLst>
              <a:path w="2315210" h="831214">
                <a:moveTo>
                  <a:pt x="2064092" y="0"/>
                </a:moveTo>
                <a:lnTo>
                  <a:pt x="250786" y="0"/>
                </a:lnTo>
                <a:lnTo>
                  <a:pt x="193283" y="3657"/>
                </a:lnTo>
                <a:lnTo>
                  <a:pt x="140496" y="14075"/>
                </a:lnTo>
                <a:lnTo>
                  <a:pt x="93932" y="30422"/>
                </a:lnTo>
                <a:lnTo>
                  <a:pt x="55094" y="51866"/>
                </a:lnTo>
                <a:lnTo>
                  <a:pt x="25490" y="77576"/>
                </a:lnTo>
                <a:lnTo>
                  <a:pt x="0" y="138468"/>
                </a:lnTo>
                <a:lnTo>
                  <a:pt x="0" y="692302"/>
                </a:lnTo>
                <a:lnTo>
                  <a:pt x="25490" y="753199"/>
                </a:lnTo>
                <a:lnTo>
                  <a:pt x="55094" y="778909"/>
                </a:lnTo>
                <a:lnTo>
                  <a:pt x="93932" y="800352"/>
                </a:lnTo>
                <a:lnTo>
                  <a:pt x="140496" y="816697"/>
                </a:lnTo>
                <a:lnTo>
                  <a:pt x="193283" y="827113"/>
                </a:lnTo>
                <a:lnTo>
                  <a:pt x="250786" y="830770"/>
                </a:lnTo>
                <a:lnTo>
                  <a:pt x="2064092" y="830770"/>
                </a:lnTo>
                <a:lnTo>
                  <a:pt x="2121595" y="827113"/>
                </a:lnTo>
                <a:lnTo>
                  <a:pt x="2174380" y="816697"/>
                </a:lnTo>
                <a:lnTo>
                  <a:pt x="2220942" y="800352"/>
                </a:lnTo>
                <a:lnTo>
                  <a:pt x="2259777" y="778909"/>
                </a:lnTo>
                <a:lnTo>
                  <a:pt x="2289379" y="753199"/>
                </a:lnTo>
                <a:lnTo>
                  <a:pt x="2314867" y="692302"/>
                </a:lnTo>
                <a:lnTo>
                  <a:pt x="2314867" y="138468"/>
                </a:lnTo>
                <a:lnTo>
                  <a:pt x="2289379" y="77576"/>
                </a:lnTo>
                <a:lnTo>
                  <a:pt x="2259777" y="51866"/>
                </a:lnTo>
                <a:lnTo>
                  <a:pt x="2220942" y="30422"/>
                </a:lnTo>
                <a:lnTo>
                  <a:pt x="2174380" y="14075"/>
                </a:lnTo>
                <a:lnTo>
                  <a:pt x="2121595" y="3657"/>
                </a:lnTo>
                <a:lnTo>
                  <a:pt x="2064092" y="0"/>
                </a:lnTo>
                <a:close/>
              </a:path>
            </a:pathLst>
          </a:custGeom>
          <a:solidFill>
            <a:srgbClr val="99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43581" y="2906684"/>
            <a:ext cx="2315210" cy="831215"/>
          </a:xfrm>
          <a:custGeom>
            <a:avLst/>
            <a:gdLst/>
            <a:ahLst/>
            <a:cxnLst/>
            <a:rect l="l" t="t" r="r" b="b"/>
            <a:pathLst>
              <a:path w="2315210" h="831214">
                <a:moveTo>
                  <a:pt x="0" y="138468"/>
                </a:moveTo>
                <a:lnTo>
                  <a:pt x="25490" y="77576"/>
                </a:lnTo>
                <a:lnTo>
                  <a:pt x="55094" y="51866"/>
                </a:lnTo>
                <a:lnTo>
                  <a:pt x="93932" y="30422"/>
                </a:lnTo>
                <a:lnTo>
                  <a:pt x="140496" y="14075"/>
                </a:lnTo>
                <a:lnTo>
                  <a:pt x="193283" y="3657"/>
                </a:lnTo>
                <a:lnTo>
                  <a:pt x="250786" y="0"/>
                </a:lnTo>
                <a:lnTo>
                  <a:pt x="2064092" y="0"/>
                </a:lnTo>
                <a:lnTo>
                  <a:pt x="2121595" y="3657"/>
                </a:lnTo>
                <a:lnTo>
                  <a:pt x="2174380" y="14075"/>
                </a:lnTo>
                <a:lnTo>
                  <a:pt x="2220942" y="30422"/>
                </a:lnTo>
                <a:lnTo>
                  <a:pt x="2259777" y="51866"/>
                </a:lnTo>
                <a:lnTo>
                  <a:pt x="2289379" y="77576"/>
                </a:lnTo>
                <a:lnTo>
                  <a:pt x="2314867" y="138468"/>
                </a:lnTo>
                <a:lnTo>
                  <a:pt x="2314867" y="692302"/>
                </a:lnTo>
                <a:lnTo>
                  <a:pt x="2289379" y="753199"/>
                </a:lnTo>
                <a:lnTo>
                  <a:pt x="2259777" y="778909"/>
                </a:lnTo>
                <a:lnTo>
                  <a:pt x="2220942" y="800352"/>
                </a:lnTo>
                <a:lnTo>
                  <a:pt x="2174380" y="816697"/>
                </a:lnTo>
                <a:lnTo>
                  <a:pt x="2121595" y="827113"/>
                </a:lnTo>
                <a:lnTo>
                  <a:pt x="2064092" y="830770"/>
                </a:lnTo>
                <a:lnTo>
                  <a:pt x="250786" y="830770"/>
                </a:lnTo>
                <a:lnTo>
                  <a:pt x="193283" y="827113"/>
                </a:lnTo>
                <a:lnTo>
                  <a:pt x="140496" y="816697"/>
                </a:lnTo>
                <a:lnTo>
                  <a:pt x="93932" y="800352"/>
                </a:lnTo>
                <a:lnTo>
                  <a:pt x="55094" y="778909"/>
                </a:lnTo>
                <a:lnTo>
                  <a:pt x="25490" y="753199"/>
                </a:lnTo>
                <a:lnTo>
                  <a:pt x="0" y="692302"/>
                </a:lnTo>
                <a:lnTo>
                  <a:pt x="0" y="138468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497845" y="2993904"/>
            <a:ext cx="2006600" cy="62357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335280" marR="5080" indent="-323215">
              <a:lnSpc>
                <a:spcPts val="1510"/>
              </a:lnSpc>
              <a:spcBef>
                <a:spcPts val="295"/>
              </a:spcBef>
            </a:pPr>
            <a:r>
              <a:rPr sz="1400" b="1" spc="-5" dirty="0">
                <a:latin typeface="Arial"/>
                <a:cs typeface="Arial"/>
              </a:rPr>
              <a:t>6. </a:t>
            </a:r>
            <a:r>
              <a:rPr sz="1400" b="1" spc="-10" dirty="0">
                <a:latin typeface="Arial"/>
                <a:cs typeface="Arial"/>
              </a:rPr>
              <a:t>Утверждение </a:t>
            </a:r>
            <a:r>
              <a:rPr sz="1400" b="1" spc="-20" dirty="0">
                <a:latin typeface="Arial"/>
                <a:cs typeface="Arial"/>
              </a:rPr>
              <a:t>отчета  </a:t>
            </a:r>
            <a:r>
              <a:rPr sz="1400" b="1" spc="-5" dirty="0">
                <a:latin typeface="Arial"/>
                <a:cs typeface="Arial"/>
              </a:rPr>
              <a:t>об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исполнении</a:t>
            </a:r>
            <a:endParaRPr sz="1400">
              <a:latin typeface="Arial"/>
              <a:cs typeface="Arial"/>
            </a:endParaRPr>
          </a:p>
          <a:p>
            <a:pPr marL="614045">
              <a:lnSpc>
                <a:spcPts val="1490"/>
              </a:lnSpc>
            </a:pPr>
            <a:r>
              <a:rPr sz="1400" b="1" spc="-15" dirty="0">
                <a:latin typeface="Arial"/>
                <a:cs typeface="Arial"/>
              </a:rPr>
              <a:t>бюджета</a:t>
            </a:r>
            <a:endParaRPr sz="14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172821" y="2952715"/>
            <a:ext cx="274764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06425" marR="5080" indent="-594360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latin typeface="Arial"/>
                <a:cs typeface="Arial"/>
              </a:rPr>
              <a:t>Составление </a:t>
            </a:r>
            <a:r>
              <a:rPr sz="1400" b="1" spc="-5" dirty="0">
                <a:latin typeface="Arial"/>
                <a:cs typeface="Arial"/>
              </a:rPr>
              <a:t>проекта </a:t>
            </a:r>
            <a:r>
              <a:rPr sz="1400" b="1" spc="-15" dirty="0">
                <a:latin typeface="Arial"/>
                <a:cs typeface="Arial"/>
              </a:rPr>
              <a:t>бюджета  </a:t>
            </a:r>
            <a:r>
              <a:rPr sz="1400" b="1" spc="-10" dirty="0">
                <a:latin typeface="Arial"/>
                <a:cs typeface="Arial"/>
              </a:rPr>
              <a:t>основывается </a:t>
            </a:r>
            <a:r>
              <a:rPr sz="1400" b="1" dirty="0">
                <a:latin typeface="Arial"/>
                <a:cs typeface="Arial"/>
              </a:rPr>
              <a:t>на:</a:t>
            </a:r>
            <a:endParaRPr sz="14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842350" y="3834128"/>
            <a:ext cx="55321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2783205" algn="l"/>
              </a:tabLst>
            </a:pPr>
            <a:r>
              <a:rPr sz="1200" spc="-5" dirty="0">
                <a:latin typeface="Arial"/>
                <a:cs typeface="Arial"/>
              </a:rPr>
              <a:t>Собранию </a:t>
            </a:r>
            <a:r>
              <a:rPr sz="1200" spc="19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Российской </a:t>
            </a:r>
            <a:r>
              <a:rPr sz="1200" spc="20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Федерации	определяющих бюджетную </a:t>
            </a:r>
            <a:r>
              <a:rPr sz="1200" spc="-5" dirty="0">
                <a:latin typeface="Arial"/>
                <a:cs typeface="Arial"/>
              </a:rPr>
              <a:t>политику  (требования </a:t>
            </a:r>
            <a:r>
              <a:rPr sz="1200" dirty="0">
                <a:latin typeface="Arial"/>
                <a:cs typeface="Arial"/>
              </a:rPr>
              <a:t>к </a:t>
            </a:r>
            <a:r>
              <a:rPr sz="1200" spc="-10" dirty="0">
                <a:latin typeface="Arial"/>
                <a:cs typeface="Arial"/>
              </a:rPr>
              <a:t>бюджетной </a:t>
            </a:r>
            <a:r>
              <a:rPr sz="1200" spc="-5" dirty="0">
                <a:latin typeface="Arial"/>
                <a:cs typeface="Arial"/>
              </a:rPr>
              <a:t>политике) </a:t>
            </a:r>
            <a:r>
              <a:rPr sz="1200" dirty="0">
                <a:latin typeface="Arial"/>
                <a:cs typeface="Arial"/>
              </a:rPr>
              <a:t>в </a:t>
            </a:r>
            <a:r>
              <a:rPr sz="1200" spc="-5" dirty="0">
                <a:latin typeface="Arial"/>
                <a:cs typeface="Arial"/>
              </a:rPr>
              <a:t>Российской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Федерации</a:t>
            </a:r>
            <a:endParaRPr sz="12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773210" y="3461815"/>
            <a:ext cx="11322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86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1. </a:t>
            </a:r>
            <a:r>
              <a:rPr sz="1200" spc="-10" dirty="0">
                <a:latin typeface="Arial"/>
                <a:cs typeface="Arial"/>
              </a:rPr>
              <a:t>Положениях  </a:t>
            </a:r>
            <a:r>
              <a:rPr sz="1200" spc="-5" dirty="0">
                <a:latin typeface="Arial"/>
                <a:cs typeface="Arial"/>
              </a:rPr>
              <a:t>Российской</a:t>
            </a:r>
            <a:endParaRPr sz="12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033558" y="3461815"/>
            <a:ext cx="88391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87325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п</a:t>
            </a:r>
            <a:r>
              <a:rPr sz="1200" dirty="0">
                <a:latin typeface="Arial"/>
                <a:cs typeface="Arial"/>
              </a:rPr>
              <a:t>о</a:t>
            </a:r>
            <a:r>
              <a:rPr sz="1200" spc="-5" dirty="0">
                <a:latin typeface="Arial"/>
                <a:cs typeface="Arial"/>
              </a:rPr>
              <a:t>с</a:t>
            </a:r>
            <a:r>
              <a:rPr sz="1200" spc="0" dirty="0">
                <a:latin typeface="Arial"/>
                <a:cs typeface="Arial"/>
              </a:rPr>
              <a:t>л</a:t>
            </a:r>
            <a:r>
              <a:rPr sz="1200" dirty="0">
                <a:latin typeface="Arial"/>
                <a:cs typeface="Arial"/>
              </a:rPr>
              <a:t>а</a:t>
            </a:r>
            <a:r>
              <a:rPr sz="1200" spc="-5" dirty="0">
                <a:latin typeface="Arial"/>
                <a:cs typeface="Arial"/>
              </a:rPr>
              <a:t>н</a:t>
            </a:r>
            <a:r>
              <a:rPr sz="1200" dirty="0">
                <a:latin typeface="Arial"/>
                <a:cs typeface="Arial"/>
              </a:rPr>
              <a:t>ия  </a:t>
            </a:r>
            <a:r>
              <a:rPr sz="1200" spc="-5" dirty="0">
                <a:latin typeface="Arial"/>
                <a:cs typeface="Arial"/>
              </a:rPr>
              <a:t>Федерации</a:t>
            </a:r>
            <a:endParaRPr sz="12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001298" y="3461815"/>
            <a:ext cx="14427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7404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П</a:t>
            </a:r>
            <a:r>
              <a:rPr sz="1200" spc="0" dirty="0">
                <a:latin typeface="Arial"/>
                <a:cs typeface="Arial"/>
              </a:rPr>
              <a:t>р</a:t>
            </a:r>
            <a:r>
              <a:rPr sz="1200" spc="-20" dirty="0">
                <a:latin typeface="Arial"/>
                <a:cs typeface="Arial"/>
              </a:rPr>
              <a:t>е</a:t>
            </a:r>
            <a:r>
              <a:rPr sz="1200" dirty="0">
                <a:latin typeface="Arial"/>
                <a:cs typeface="Arial"/>
              </a:rPr>
              <a:t>зи</a:t>
            </a:r>
            <a:r>
              <a:rPr sz="1200" spc="-5" dirty="0">
                <a:latin typeface="Arial"/>
                <a:cs typeface="Arial"/>
              </a:rPr>
              <a:t>д</a:t>
            </a:r>
            <a:r>
              <a:rPr sz="1200" dirty="0">
                <a:latin typeface="Arial"/>
                <a:cs typeface="Arial"/>
              </a:rPr>
              <a:t>е</a:t>
            </a:r>
            <a:r>
              <a:rPr sz="1200" spc="-5" dirty="0">
                <a:latin typeface="Arial"/>
                <a:cs typeface="Arial"/>
              </a:rPr>
              <a:t>н</a:t>
            </a:r>
            <a:r>
              <a:rPr sz="1200" spc="-25" dirty="0">
                <a:latin typeface="Arial"/>
                <a:cs typeface="Arial"/>
              </a:rPr>
              <a:t>т</a:t>
            </a:r>
            <a:r>
              <a:rPr sz="1200" dirty="0">
                <a:latin typeface="Arial"/>
                <a:cs typeface="Arial"/>
              </a:rPr>
              <a:t>а  </a:t>
            </a:r>
            <a:r>
              <a:rPr sz="1200" spc="-5" dirty="0">
                <a:latin typeface="Arial"/>
                <a:cs typeface="Arial"/>
              </a:rPr>
              <a:t>Федеральному</a:t>
            </a:r>
            <a:endParaRPr sz="12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03972" y="4219548"/>
            <a:ext cx="6891020" cy="9694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73505" marR="5080" indent="941705" algn="ctr">
              <a:lnSpc>
                <a:spcPct val="100000"/>
              </a:lnSpc>
              <a:spcBef>
                <a:spcPts val="100"/>
              </a:spcBef>
              <a:buAutoNum type="arabicPeriod" startAt="2"/>
              <a:tabLst>
                <a:tab pos="2521585" algn="l"/>
              </a:tabLst>
            </a:pPr>
            <a:r>
              <a:rPr sz="1200" spc="-5" dirty="0">
                <a:latin typeface="Arial"/>
                <a:cs typeface="Arial"/>
              </a:rPr>
              <a:t>Основных </a:t>
            </a:r>
            <a:r>
              <a:rPr sz="1200" spc="-10" dirty="0">
                <a:latin typeface="Arial"/>
                <a:cs typeface="Arial"/>
              </a:rPr>
              <a:t>направлениях бюджетной </a:t>
            </a:r>
            <a:r>
              <a:rPr sz="1200" dirty="0">
                <a:latin typeface="Arial"/>
                <a:cs typeface="Arial"/>
              </a:rPr>
              <a:t>и </a:t>
            </a:r>
            <a:r>
              <a:rPr sz="1200" spc="-10" dirty="0">
                <a:latin typeface="Arial"/>
                <a:cs typeface="Arial"/>
              </a:rPr>
              <a:t>налоговой </a:t>
            </a:r>
            <a:r>
              <a:rPr sz="1200" spc="-5" dirty="0" err="1">
                <a:latin typeface="Arial"/>
                <a:cs typeface="Arial"/>
              </a:rPr>
              <a:t>политики</a:t>
            </a:r>
            <a:r>
              <a:rPr sz="1200" spc="-5" dirty="0">
                <a:latin typeface="Arial"/>
                <a:cs typeface="Arial"/>
              </a:rPr>
              <a:t>  </a:t>
            </a:r>
            <a:r>
              <a:rPr sz="1200" spc="-10" dirty="0" smtClean="0">
                <a:latin typeface="Arial"/>
                <a:cs typeface="Arial"/>
              </a:rPr>
              <a:t> </a:t>
            </a:r>
            <a:r>
              <a:rPr lang="ru-RU" sz="1200" spc="-10" dirty="0" smtClean="0">
                <a:latin typeface="Arial"/>
                <a:cs typeface="Arial"/>
              </a:rPr>
              <a:t>Елизаветовского сельского поселения</a:t>
            </a:r>
            <a:endParaRPr sz="1200" dirty="0">
              <a:latin typeface="Arial"/>
              <a:cs typeface="Arial"/>
            </a:endParaRPr>
          </a:p>
          <a:p>
            <a:pPr marL="2215515" marR="502920" indent="85090" algn="ctr">
              <a:lnSpc>
                <a:spcPct val="100000"/>
              </a:lnSpc>
              <a:spcBef>
                <a:spcPts val="110"/>
              </a:spcBef>
              <a:buAutoNum type="arabicPeriod" startAt="2"/>
              <a:tabLst>
                <a:tab pos="2470785" algn="l"/>
              </a:tabLst>
            </a:pPr>
            <a:r>
              <a:rPr sz="1200" spc="-5" dirty="0">
                <a:latin typeface="Arial"/>
                <a:cs typeface="Arial"/>
              </a:rPr>
              <a:t>Прогнозе социально-экономического </a:t>
            </a:r>
            <a:r>
              <a:rPr sz="1200" spc="-5" dirty="0" err="1">
                <a:latin typeface="Arial"/>
                <a:cs typeface="Arial"/>
              </a:rPr>
              <a:t>развития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-10" dirty="0" smtClean="0">
                <a:latin typeface="Arial"/>
                <a:cs typeface="Arial"/>
              </a:rPr>
              <a:t> </a:t>
            </a:r>
            <a:r>
              <a:rPr lang="ru-RU" sz="1200" spc="-10" dirty="0" smtClean="0">
                <a:latin typeface="Arial"/>
                <a:cs typeface="Arial"/>
              </a:rPr>
              <a:t>Елизаветовского сельского поселения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ts val="1575"/>
              </a:lnSpc>
            </a:pPr>
            <a:r>
              <a:rPr sz="1400" b="1" spc="-5" dirty="0">
                <a:latin typeface="Arial"/>
                <a:cs typeface="Arial"/>
              </a:rPr>
              <a:t>5. </a:t>
            </a:r>
            <a:r>
              <a:rPr sz="1400" b="1" spc="-10" dirty="0">
                <a:latin typeface="Arial"/>
                <a:cs typeface="Arial"/>
              </a:rPr>
              <a:t>Составление </a:t>
            </a:r>
            <a:r>
              <a:rPr sz="1400" b="1" spc="-20" dirty="0">
                <a:latin typeface="Arial"/>
                <a:cs typeface="Arial"/>
              </a:rPr>
              <a:t>отчета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773210" y="5037936"/>
            <a:ext cx="36709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19100" algn="l"/>
                <a:tab pos="1850389" algn="l"/>
                <a:tab pos="2973705" algn="l"/>
              </a:tabLst>
            </a:pPr>
            <a:r>
              <a:rPr sz="1200" spc="-5" dirty="0">
                <a:latin typeface="Arial"/>
                <a:cs typeface="Arial"/>
              </a:rPr>
              <a:t>4</a:t>
            </a:r>
            <a:r>
              <a:rPr sz="1200" dirty="0">
                <a:latin typeface="Arial"/>
                <a:cs typeface="Arial"/>
              </a:rPr>
              <a:t>.	</a:t>
            </a:r>
            <a:r>
              <a:rPr sz="1200" spc="0" dirty="0">
                <a:latin typeface="Arial"/>
                <a:cs typeface="Arial"/>
              </a:rPr>
              <a:t>М</a:t>
            </a:r>
            <a:r>
              <a:rPr sz="1200" spc="-15" dirty="0">
                <a:latin typeface="Arial"/>
                <a:cs typeface="Arial"/>
              </a:rPr>
              <a:t>у</a:t>
            </a:r>
            <a:r>
              <a:rPr sz="1200" spc="-5" dirty="0">
                <a:latin typeface="Arial"/>
                <a:cs typeface="Arial"/>
              </a:rPr>
              <a:t>н</a:t>
            </a:r>
            <a:r>
              <a:rPr sz="1200" spc="5" dirty="0">
                <a:latin typeface="Arial"/>
                <a:cs typeface="Arial"/>
              </a:rPr>
              <a:t>и</a:t>
            </a:r>
            <a:r>
              <a:rPr sz="1200" spc="-5" dirty="0">
                <a:latin typeface="Arial"/>
                <a:cs typeface="Arial"/>
              </a:rPr>
              <a:t>ц</a:t>
            </a:r>
            <a:r>
              <a:rPr sz="1200" dirty="0">
                <a:latin typeface="Arial"/>
                <a:cs typeface="Arial"/>
              </a:rPr>
              <a:t>и</a:t>
            </a:r>
            <a:r>
              <a:rPr sz="1200" spc="-5" dirty="0">
                <a:latin typeface="Arial"/>
                <a:cs typeface="Arial"/>
              </a:rPr>
              <a:t>п</a:t>
            </a:r>
            <a:r>
              <a:rPr sz="1200" dirty="0">
                <a:latin typeface="Arial"/>
                <a:cs typeface="Arial"/>
              </a:rPr>
              <a:t>а</a:t>
            </a:r>
            <a:r>
              <a:rPr sz="1200" spc="-5" dirty="0">
                <a:latin typeface="Arial"/>
                <a:cs typeface="Arial"/>
              </a:rPr>
              <a:t>льн</a:t>
            </a:r>
            <a:r>
              <a:rPr sz="1200" spc="5" dirty="0">
                <a:latin typeface="Arial"/>
                <a:cs typeface="Arial"/>
              </a:rPr>
              <a:t>ы</a:t>
            </a:r>
            <a:r>
              <a:rPr sz="1200" dirty="0">
                <a:latin typeface="Arial"/>
                <a:cs typeface="Arial"/>
              </a:rPr>
              <a:t>х	</a:t>
            </a:r>
            <a:r>
              <a:rPr sz="1200" spc="-5" dirty="0">
                <a:latin typeface="Arial"/>
                <a:cs typeface="Arial"/>
              </a:rPr>
              <a:t>п</a:t>
            </a:r>
            <a:r>
              <a:rPr sz="1200" dirty="0">
                <a:latin typeface="Arial"/>
                <a:cs typeface="Arial"/>
              </a:rPr>
              <a:t>ро</a:t>
            </a:r>
            <a:r>
              <a:rPr sz="1200" spc="-20" dirty="0">
                <a:latin typeface="Arial"/>
                <a:cs typeface="Arial"/>
              </a:rPr>
              <a:t>г</a:t>
            </a:r>
            <a:r>
              <a:rPr sz="1200" spc="-10" dirty="0">
                <a:latin typeface="Arial"/>
                <a:cs typeface="Arial"/>
              </a:rPr>
              <a:t>р</a:t>
            </a:r>
            <a:r>
              <a:rPr sz="1200" dirty="0">
                <a:latin typeface="Arial"/>
                <a:cs typeface="Arial"/>
              </a:rPr>
              <a:t>ам</a:t>
            </a:r>
            <a:r>
              <a:rPr sz="1200" spc="-10" dirty="0">
                <a:latin typeface="Arial"/>
                <a:cs typeface="Arial"/>
              </a:rPr>
              <a:t>м</a:t>
            </a:r>
            <a:r>
              <a:rPr sz="1200" dirty="0">
                <a:latin typeface="Arial"/>
                <a:cs typeface="Arial"/>
              </a:rPr>
              <a:t>ах	</a:t>
            </a:r>
            <a:r>
              <a:rPr sz="1200" spc="-5" dirty="0">
                <a:latin typeface="Arial"/>
                <a:cs typeface="Arial"/>
              </a:rPr>
              <a:t>(</a:t>
            </a:r>
            <a:r>
              <a:rPr sz="1200" spc="5" dirty="0">
                <a:latin typeface="Arial"/>
                <a:cs typeface="Arial"/>
              </a:rPr>
              <a:t>п</a:t>
            </a:r>
            <a:r>
              <a:rPr sz="1200" spc="-10" dirty="0">
                <a:latin typeface="Arial"/>
                <a:cs typeface="Arial"/>
              </a:rPr>
              <a:t>р</a:t>
            </a:r>
            <a:r>
              <a:rPr sz="1200" dirty="0">
                <a:latin typeface="Arial"/>
                <a:cs typeface="Arial"/>
              </a:rPr>
              <a:t>о</a:t>
            </a:r>
            <a:r>
              <a:rPr sz="1200" spc="-10" dirty="0">
                <a:latin typeface="Arial"/>
                <a:cs typeface="Arial"/>
              </a:rPr>
              <a:t>е</a:t>
            </a:r>
            <a:r>
              <a:rPr sz="1200" spc="5" dirty="0">
                <a:latin typeface="Arial"/>
                <a:cs typeface="Arial"/>
              </a:rPr>
              <a:t>к</a:t>
            </a:r>
            <a:r>
              <a:rPr sz="1200" spc="-25" dirty="0">
                <a:latin typeface="Arial"/>
                <a:cs typeface="Arial"/>
              </a:rPr>
              <a:t>т</a:t>
            </a:r>
            <a:r>
              <a:rPr sz="1200" dirty="0">
                <a:latin typeface="Arial"/>
                <a:cs typeface="Arial"/>
              </a:rPr>
              <a:t>ах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2773210" y="5220816"/>
            <a:ext cx="36696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27885" algn="l"/>
              </a:tabLst>
            </a:pPr>
            <a:r>
              <a:rPr sz="1200" spc="-5" dirty="0">
                <a:latin typeface="Arial"/>
                <a:cs typeface="Arial"/>
              </a:rPr>
              <a:t>муниципальных  </a:t>
            </a:r>
            <a:r>
              <a:rPr sz="1200" spc="4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программ,	проектах</a:t>
            </a:r>
            <a:r>
              <a:rPr sz="1200" spc="27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изменений</a:t>
            </a:r>
            <a:endParaRPr sz="12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773209" y="5403696"/>
            <a:ext cx="343870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  <a:tabLst>
                <a:tab pos="1127760" algn="l"/>
              </a:tabLst>
            </a:pPr>
            <a:r>
              <a:rPr sz="1200" spc="-15" dirty="0">
                <a:latin typeface="Arial"/>
                <a:cs typeface="Arial"/>
              </a:rPr>
              <a:t>у</a:t>
            </a:r>
            <a:r>
              <a:rPr sz="1200" spc="25" dirty="0">
                <a:latin typeface="Arial"/>
                <a:cs typeface="Arial"/>
              </a:rPr>
              <a:t>к</a:t>
            </a:r>
            <a:r>
              <a:rPr sz="1200" spc="-10" dirty="0">
                <a:latin typeface="Arial"/>
                <a:cs typeface="Arial"/>
              </a:rPr>
              <a:t>а</a:t>
            </a:r>
            <a:r>
              <a:rPr sz="1200" dirty="0">
                <a:latin typeface="Arial"/>
                <a:cs typeface="Arial"/>
              </a:rPr>
              <a:t>за</a:t>
            </a:r>
            <a:r>
              <a:rPr sz="1200" spc="-5" dirty="0">
                <a:latin typeface="Arial"/>
                <a:cs typeface="Arial"/>
              </a:rPr>
              <a:t>нн</a:t>
            </a:r>
            <a:r>
              <a:rPr sz="1200" dirty="0">
                <a:latin typeface="Arial"/>
                <a:cs typeface="Arial"/>
              </a:rPr>
              <a:t>ых	</a:t>
            </a:r>
            <a:r>
              <a:rPr sz="1200" spc="-5" dirty="0">
                <a:latin typeface="Arial"/>
                <a:cs typeface="Arial"/>
              </a:rPr>
              <a:t>п</a:t>
            </a:r>
            <a:r>
              <a:rPr sz="1200" dirty="0">
                <a:latin typeface="Arial"/>
                <a:cs typeface="Arial"/>
              </a:rPr>
              <a:t>ро</a:t>
            </a:r>
            <a:r>
              <a:rPr sz="1200" spc="-10" dirty="0">
                <a:latin typeface="Arial"/>
                <a:cs typeface="Arial"/>
              </a:rPr>
              <a:t>гр</a:t>
            </a:r>
            <a:r>
              <a:rPr sz="1200" dirty="0">
                <a:latin typeface="Arial"/>
                <a:cs typeface="Arial"/>
              </a:rPr>
              <a:t>амм)  </a:t>
            </a:r>
            <a:r>
              <a:rPr lang="ru-RU" sz="1200" spc="-10" dirty="0" smtClean="0">
                <a:latin typeface="Arial"/>
                <a:cs typeface="Arial"/>
              </a:rPr>
              <a:t>Елизаветовского сельского поселения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5884255" y="2476003"/>
            <a:ext cx="655320" cy="339090"/>
          </a:xfrm>
          <a:custGeom>
            <a:avLst/>
            <a:gdLst/>
            <a:ahLst/>
            <a:cxnLst/>
            <a:rect l="l" t="t" r="r" b="b"/>
            <a:pathLst>
              <a:path w="655320" h="339089">
                <a:moveTo>
                  <a:pt x="32258" y="0"/>
                </a:moveTo>
                <a:lnTo>
                  <a:pt x="0" y="84023"/>
                </a:lnTo>
                <a:lnTo>
                  <a:pt x="554545" y="296887"/>
                </a:lnTo>
                <a:lnTo>
                  <a:pt x="538429" y="338899"/>
                </a:lnTo>
                <a:lnTo>
                  <a:pt x="654697" y="287134"/>
                </a:lnTo>
                <a:lnTo>
                  <a:pt x="621631" y="212864"/>
                </a:lnTo>
                <a:lnTo>
                  <a:pt x="586803" y="212864"/>
                </a:lnTo>
                <a:lnTo>
                  <a:pt x="32258" y="0"/>
                </a:lnTo>
                <a:close/>
              </a:path>
              <a:path w="655320" h="339089">
                <a:moveTo>
                  <a:pt x="602932" y="170865"/>
                </a:moveTo>
                <a:lnTo>
                  <a:pt x="586803" y="212864"/>
                </a:lnTo>
                <a:lnTo>
                  <a:pt x="621631" y="212864"/>
                </a:lnTo>
                <a:lnTo>
                  <a:pt x="602932" y="170865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884255" y="2476003"/>
            <a:ext cx="655320" cy="339090"/>
          </a:xfrm>
          <a:custGeom>
            <a:avLst/>
            <a:gdLst/>
            <a:ahLst/>
            <a:cxnLst/>
            <a:rect l="l" t="t" r="r" b="b"/>
            <a:pathLst>
              <a:path w="655320" h="339089">
                <a:moveTo>
                  <a:pt x="32258" y="0"/>
                </a:moveTo>
                <a:lnTo>
                  <a:pt x="586803" y="212864"/>
                </a:lnTo>
                <a:lnTo>
                  <a:pt x="602932" y="170853"/>
                </a:lnTo>
                <a:lnTo>
                  <a:pt x="654697" y="287134"/>
                </a:lnTo>
                <a:lnTo>
                  <a:pt x="538429" y="338899"/>
                </a:lnTo>
                <a:lnTo>
                  <a:pt x="554545" y="296887"/>
                </a:lnTo>
                <a:lnTo>
                  <a:pt x="0" y="84023"/>
                </a:lnTo>
                <a:lnTo>
                  <a:pt x="32258" y="0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580876" y="2496569"/>
            <a:ext cx="649605" cy="368300"/>
          </a:xfrm>
          <a:custGeom>
            <a:avLst/>
            <a:gdLst/>
            <a:ahLst/>
            <a:cxnLst/>
            <a:rect l="l" t="t" r="r" b="b"/>
            <a:pathLst>
              <a:path w="649605" h="368300">
                <a:moveTo>
                  <a:pt x="530694" y="0"/>
                </a:moveTo>
                <a:lnTo>
                  <a:pt x="548995" y="41109"/>
                </a:lnTo>
                <a:lnTo>
                  <a:pt x="0" y="285534"/>
                </a:lnTo>
                <a:lnTo>
                  <a:pt x="36601" y="367753"/>
                </a:lnTo>
                <a:lnTo>
                  <a:pt x="585597" y="123316"/>
                </a:lnTo>
                <a:lnTo>
                  <a:pt x="619689" y="123316"/>
                </a:lnTo>
                <a:lnTo>
                  <a:pt x="649516" y="45605"/>
                </a:lnTo>
                <a:lnTo>
                  <a:pt x="530694" y="0"/>
                </a:lnTo>
                <a:close/>
              </a:path>
              <a:path w="649605" h="368300">
                <a:moveTo>
                  <a:pt x="619689" y="123316"/>
                </a:moveTo>
                <a:lnTo>
                  <a:pt x="585597" y="123316"/>
                </a:lnTo>
                <a:lnTo>
                  <a:pt x="603910" y="164426"/>
                </a:lnTo>
                <a:lnTo>
                  <a:pt x="619689" y="123316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580876" y="2496569"/>
            <a:ext cx="649605" cy="368300"/>
          </a:xfrm>
          <a:custGeom>
            <a:avLst/>
            <a:gdLst/>
            <a:ahLst/>
            <a:cxnLst/>
            <a:rect l="l" t="t" r="r" b="b"/>
            <a:pathLst>
              <a:path w="649605" h="368300">
                <a:moveTo>
                  <a:pt x="36601" y="367753"/>
                </a:moveTo>
                <a:lnTo>
                  <a:pt x="585597" y="123316"/>
                </a:lnTo>
                <a:lnTo>
                  <a:pt x="603910" y="164426"/>
                </a:lnTo>
                <a:lnTo>
                  <a:pt x="649516" y="45605"/>
                </a:lnTo>
                <a:lnTo>
                  <a:pt x="530694" y="0"/>
                </a:lnTo>
                <a:lnTo>
                  <a:pt x="548995" y="41109"/>
                </a:lnTo>
                <a:lnTo>
                  <a:pt x="0" y="285534"/>
                </a:lnTo>
                <a:lnTo>
                  <a:pt x="36601" y="367753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595814" y="5730499"/>
            <a:ext cx="654050" cy="359410"/>
          </a:xfrm>
          <a:custGeom>
            <a:avLst/>
            <a:gdLst/>
            <a:ahLst/>
            <a:cxnLst/>
            <a:rect l="l" t="t" r="r" b="b"/>
            <a:pathLst>
              <a:path w="654050" h="359410">
                <a:moveTo>
                  <a:pt x="295585" y="124269"/>
                </a:moveTo>
                <a:lnTo>
                  <a:pt x="65252" y="124269"/>
                </a:lnTo>
                <a:lnTo>
                  <a:pt x="618439" y="359079"/>
                </a:lnTo>
                <a:lnTo>
                  <a:pt x="653605" y="276237"/>
                </a:lnTo>
                <a:lnTo>
                  <a:pt x="295585" y="124269"/>
                </a:lnTo>
                <a:close/>
              </a:path>
              <a:path w="654050" h="359410">
                <a:moveTo>
                  <a:pt x="118008" y="0"/>
                </a:moveTo>
                <a:lnTo>
                  <a:pt x="0" y="47688"/>
                </a:lnTo>
                <a:lnTo>
                  <a:pt x="47675" y="165696"/>
                </a:lnTo>
                <a:lnTo>
                  <a:pt x="65252" y="124269"/>
                </a:lnTo>
                <a:lnTo>
                  <a:pt x="295585" y="124269"/>
                </a:lnTo>
                <a:lnTo>
                  <a:pt x="100418" y="41427"/>
                </a:lnTo>
                <a:lnTo>
                  <a:pt x="118008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595814" y="5730499"/>
            <a:ext cx="654050" cy="359410"/>
          </a:xfrm>
          <a:custGeom>
            <a:avLst/>
            <a:gdLst/>
            <a:ahLst/>
            <a:cxnLst/>
            <a:rect l="l" t="t" r="r" b="b"/>
            <a:pathLst>
              <a:path w="654050" h="359410">
                <a:moveTo>
                  <a:pt x="653605" y="276237"/>
                </a:moveTo>
                <a:lnTo>
                  <a:pt x="100418" y="41427"/>
                </a:lnTo>
                <a:lnTo>
                  <a:pt x="118008" y="0"/>
                </a:lnTo>
                <a:lnTo>
                  <a:pt x="0" y="47688"/>
                </a:lnTo>
                <a:lnTo>
                  <a:pt x="47675" y="165696"/>
                </a:lnTo>
                <a:lnTo>
                  <a:pt x="65252" y="124269"/>
                </a:lnTo>
                <a:lnTo>
                  <a:pt x="618439" y="359079"/>
                </a:lnTo>
                <a:lnTo>
                  <a:pt x="653605" y="276237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913285" y="5778430"/>
            <a:ext cx="661670" cy="341630"/>
          </a:xfrm>
          <a:custGeom>
            <a:avLst/>
            <a:gdLst/>
            <a:ahLst/>
            <a:cxnLst/>
            <a:rect l="l" t="t" r="r" b="b"/>
            <a:pathLst>
              <a:path w="661670" h="341629">
                <a:moveTo>
                  <a:pt x="51777" y="173354"/>
                </a:moveTo>
                <a:lnTo>
                  <a:pt x="0" y="289623"/>
                </a:lnTo>
                <a:lnTo>
                  <a:pt x="116281" y="341401"/>
                </a:lnTo>
                <a:lnTo>
                  <a:pt x="100152" y="299389"/>
                </a:lnTo>
                <a:lnTo>
                  <a:pt x="319039" y="215366"/>
                </a:lnTo>
                <a:lnTo>
                  <a:pt x="67906" y="215366"/>
                </a:lnTo>
                <a:lnTo>
                  <a:pt x="51777" y="173354"/>
                </a:lnTo>
                <a:close/>
              </a:path>
              <a:path w="661670" h="341629">
                <a:moveTo>
                  <a:pt x="628942" y="0"/>
                </a:moveTo>
                <a:lnTo>
                  <a:pt x="67906" y="215366"/>
                </a:lnTo>
                <a:lnTo>
                  <a:pt x="319039" y="215366"/>
                </a:lnTo>
                <a:lnTo>
                  <a:pt x="661200" y="84023"/>
                </a:lnTo>
                <a:lnTo>
                  <a:pt x="628942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913285" y="5778431"/>
            <a:ext cx="661670" cy="341630"/>
          </a:xfrm>
          <a:custGeom>
            <a:avLst/>
            <a:gdLst/>
            <a:ahLst/>
            <a:cxnLst/>
            <a:rect l="l" t="t" r="r" b="b"/>
            <a:pathLst>
              <a:path w="661670" h="341629">
                <a:moveTo>
                  <a:pt x="628942" y="0"/>
                </a:moveTo>
                <a:lnTo>
                  <a:pt x="67906" y="215366"/>
                </a:lnTo>
                <a:lnTo>
                  <a:pt x="51777" y="173355"/>
                </a:lnTo>
                <a:lnTo>
                  <a:pt x="0" y="289623"/>
                </a:lnTo>
                <a:lnTo>
                  <a:pt x="116281" y="341401"/>
                </a:lnTo>
                <a:lnTo>
                  <a:pt x="100152" y="299389"/>
                </a:lnTo>
                <a:lnTo>
                  <a:pt x="661200" y="84023"/>
                </a:lnTo>
                <a:lnTo>
                  <a:pt x="628942" y="0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488070" y="3960310"/>
            <a:ext cx="180340" cy="692150"/>
          </a:xfrm>
          <a:custGeom>
            <a:avLst/>
            <a:gdLst/>
            <a:ahLst/>
            <a:cxnLst/>
            <a:rect l="l" t="t" r="r" b="b"/>
            <a:pathLst>
              <a:path w="180339" h="692150">
                <a:moveTo>
                  <a:pt x="135003" y="90779"/>
                </a:moveTo>
                <a:lnTo>
                  <a:pt x="44996" y="90779"/>
                </a:lnTo>
                <a:lnTo>
                  <a:pt x="55473" y="691641"/>
                </a:lnTo>
                <a:lnTo>
                  <a:pt x="145465" y="690067"/>
                </a:lnTo>
                <a:lnTo>
                  <a:pt x="135003" y="90779"/>
                </a:lnTo>
                <a:close/>
              </a:path>
              <a:path w="180339" h="692150">
                <a:moveTo>
                  <a:pt x="88417" y="0"/>
                </a:moveTo>
                <a:lnTo>
                  <a:pt x="0" y="91554"/>
                </a:lnTo>
                <a:lnTo>
                  <a:pt x="44996" y="90779"/>
                </a:lnTo>
                <a:lnTo>
                  <a:pt x="135003" y="90779"/>
                </a:lnTo>
                <a:lnTo>
                  <a:pt x="134975" y="89204"/>
                </a:lnTo>
                <a:lnTo>
                  <a:pt x="179971" y="88417"/>
                </a:lnTo>
                <a:lnTo>
                  <a:pt x="88417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488070" y="3960310"/>
            <a:ext cx="180340" cy="692150"/>
          </a:xfrm>
          <a:custGeom>
            <a:avLst/>
            <a:gdLst/>
            <a:ahLst/>
            <a:cxnLst/>
            <a:rect l="l" t="t" r="r" b="b"/>
            <a:pathLst>
              <a:path w="180339" h="692150">
                <a:moveTo>
                  <a:pt x="145465" y="690067"/>
                </a:moveTo>
                <a:lnTo>
                  <a:pt x="134975" y="89204"/>
                </a:lnTo>
                <a:lnTo>
                  <a:pt x="179971" y="88417"/>
                </a:lnTo>
                <a:lnTo>
                  <a:pt x="88417" y="0"/>
                </a:lnTo>
                <a:lnTo>
                  <a:pt x="0" y="91554"/>
                </a:lnTo>
                <a:lnTo>
                  <a:pt x="44996" y="90779"/>
                </a:lnTo>
                <a:lnTo>
                  <a:pt x="55473" y="691641"/>
                </a:lnTo>
                <a:lnTo>
                  <a:pt x="145465" y="690067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552980" y="3958849"/>
            <a:ext cx="180340" cy="691515"/>
          </a:xfrm>
          <a:custGeom>
            <a:avLst/>
            <a:gdLst/>
            <a:ahLst/>
            <a:cxnLst/>
            <a:rect l="l" t="t" r="r" b="b"/>
            <a:pathLst>
              <a:path w="180340" h="691514">
                <a:moveTo>
                  <a:pt x="179997" y="600951"/>
                </a:moveTo>
                <a:lnTo>
                  <a:pt x="0" y="600951"/>
                </a:lnTo>
                <a:lnTo>
                  <a:pt x="89992" y="690956"/>
                </a:lnTo>
                <a:lnTo>
                  <a:pt x="179997" y="600951"/>
                </a:lnTo>
                <a:close/>
              </a:path>
              <a:path w="180340" h="691514">
                <a:moveTo>
                  <a:pt x="135001" y="0"/>
                </a:moveTo>
                <a:lnTo>
                  <a:pt x="44996" y="0"/>
                </a:lnTo>
                <a:lnTo>
                  <a:pt x="44996" y="600951"/>
                </a:lnTo>
                <a:lnTo>
                  <a:pt x="135001" y="600951"/>
                </a:lnTo>
                <a:lnTo>
                  <a:pt x="135001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552980" y="3958849"/>
            <a:ext cx="180340" cy="691515"/>
          </a:xfrm>
          <a:custGeom>
            <a:avLst/>
            <a:gdLst/>
            <a:ahLst/>
            <a:cxnLst/>
            <a:rect l="l" t="t" r="r" b="b"/>
            <a:pathLst>
              <a:path w="180340" h="691514">
                <a:moveTo>
                  <a:pt x="44996" y="0"/>
                </a:moveTo>
                <a:lnTo>
                  <a:pt x="44996" y="600951"/>
                </a:lnTo>
                <a:lnTo>
                  <a:pt x="0" y="600951"/>
                </a:lnTo>
                <a:lnTo>
                  <a:pt x="89992" y="690956"/>
                </a:lnTo>
                <a:lnTo>
                  <a:pt x="179997" y="600951"/>
                </a:lnTo>
                <a:lnTo>
                  <a:pt x="135001" y="600951"/>
                </a:lnTo>
                <a:lnTo>
                  <a:pt x="135001" y="0"/>
                </a:lnTo>
                <a:lnTo>
                  <a:pt x="44996" y="0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13"/>
          <p:cNvSpPr/>
          <p:nvPr/>
        </p:nvSpPr>
        <p:spPr>
          <a:xfrm>
            <a:off x="973218" y="135686"/>
            <a:ext cx="7178675" cy="792480"/>
          </a:xfrm>
          <a:custGeom>
            <a:avLst/>
            <a:gdLst/>
            <a:ahLst/>
            <a:cxnLst/>
            <a:rect l="l" t="t" r="r" b="b"/>
            <a:pathLst>
              <a:path w="7178675" h="792480">
                <a:moveTo>
                  <a:pt x="7046163" y="0"/>
                </a:moveTo>
                <a:lnTo>
                  <a:pt x="132016" y="0"/>
                </a:lnTo>
                <a:lnTo>
                  <a:pt x="90289" y="6730"/>
                </a:lnTo>
                <a:lnTo>
                  <a:pt x="54049" y="25471"/>
                </a:lnTo>
                <a:lnTo>
                  <a:pt x="25471" y="54049"/>
                </a:lnTo>
                <a:lnTo>
                  <a:pt x="6730" y="90289"/>
                </a:lnTo>
                <a:lnTo>
                  <a:pt x="0" y="132016"/>
                </a:lnTo>
                <a:lnTo>
                  <a:pt x="0" y="660069"/>
                </a:lnTo>
                <a:lnTo>
                  <a:pt x="6730" y="701797"/>
                </a:lnTo>
                <a:lnTo>
                  <a:pt x="25471" y="738037"/>
                </a:lnTo>
                <a:lnTo>
                  <a:pt x="54049" y="766614"/>
                </a:lnTo>
                <a:lnTo>
                  <a:pt x="90289" y="785356"/>
                </a:lnTo>
                <a:lnTo>
                  <a:pt x="132016" y="792086"/>
                </a:lnTo>
                <a:lnTo>
                  <a:pt x="7046163" y="792086"/>
                </a:lnTo>
                <a:lnTo>
                  <a:pt x="7087890" y="785356"/>
                </a:lnTo>
                <a:lnTo>
                  <a:pt x="7124130" y="766614"/>
                </a:lnTo>
                <a:lnTo>
                  <a:pt x="7152708" y="738037"/>
                </a:lnTo>
                <a:lnTo>
                  <a:pt x="7171449" y="701797"/>
                </a:lnTo>
                <a:lnTo>
                  <a:pt x="7178179" y="660069"/>
                </a:lnTo>
                <a:lnTo>
                  <a:pt x="7178179" y="132016"/>
                </a:lnTo>
                <a:lnTo>
                  <a:pt x="7171449" y="90289"/>
                </a:lnTo>
                <a:lnTo>
                  <a:pt x="7152708" y="54049"/>
                </a:lnTo>
                <a:lnTo>
                  <a:pt x="7124130" y="25471"/>
                </a:lnTo>
                <a:lnTo>
                  <a:pt x="7087890" y="6730"/>
                </a:lnTo>
                <a:lnTo>
                  <a:pt x="7046163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15"/>
          <p:cNvSpPr txBox="1">
            <a:spLocks/>
          </p:cNvSpPr>
          <p:nvPr/>
        </p:nvSpPr>
        <p:spPr>
          <a:xfrm>
            <a:off x="1219200" y="163256"/>
            <a:ext cx="6803425" cy="781624"/>
          </a:xfrm>
          <a:prstGeom prst="rect">
            <a:avLst/>
          </a:prstGeom>
        </p:spPr>
        <p:txBody>
          <a:bodyPr vert="horz" wrap="square" lIns="0" tIns="12065" rIns="0" bIns="0" rtlCol="0" anchor="b">
            <a:sp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1800" b="1" i="0" kern="1200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Bookman Old Style"/>
                <a:ea typeface="+mj-ea"/>
                <a:cs typeface="Bookman Old Style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500" spc="-5" dirty="0" smtClean="0">
                <a:solidFill>
                  <a:schemeClr val="tx1"/>
                </a:solidFill>
                <a:effectLst/>
              </a:rPr>
              <a:t>ГРАЖДАНИН- УЧАСТНИК БЮДЖЕТНОГО ПРОЦЕССА</a:t>
            </a:r>
            <a:endParaRPr lang="ru-RU" sz="2500" dirty="0">
              <a:solidFill>
                <a:schemeClr val="tx1"/>
              </a:solidFill>
              <a:effectLst/>
            </a:endParaRPr>
          </a:p>
        </p:txBody>
      </p:sp>
      <p:pic>
        <p:nvPicPr>
          <p:cNvPr id="27" name="Picture 4" descr="C:\Users\КОВЕНЕВА.BUDGET\Desktop\untitl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752" y="3649913"/>
            <a:ext cx="1731221" cy="1648212"/>
          </a:xfrm>
          <a:prstGeom prst="rect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28" name="Picture 2" descr="http://www.lenagold.ru/fon/clipart/d/deng/deng85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516" y="1424486"/>
            <a:ext cx="2101544" cy="1776803"/>
          </a:xfrm>
          <a:prstGeom prst="rect">
            <a:avLst/>
          </a:prstGeom>
          <a:noFill/>
          <a:ln w="34925">
            <a:noFill/>
          </a:ln>
        </p:spPr>
      </p:pic>
      <p:grpSp>
        <p:nvGrpSpPr>
          <p:cNvPr id="29" name="Группа 28"/>
          <p:cNvGrpSpPr/>
          <p:nvPr/>
        </p:nvGrpSpPr>
        <p:grpSpPr>
          <a:xfrm>
            <a:off x="425886" y="2800442"/>
            <a:ext cx="2476765" cy="1187055"/>
            <a:chOff x="251735" y="-268357"/>
            <a:chExt cx="2918865" cy="1670946"/>
          </a:xfrm>
          <a:solidFill>
            <a:schemeClr val="bg1"/>
          </a:solidFill>
          <a:scene3d>
            <a:camera prst="orthographicFront"/>
            <a:lightRig rig="flat" dir="t"/>
          </a:scene3d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251735" y="-268357"/>
              <a:ext cx="2918865" cy="1670946"/>
            </a:xfrm>
            <a:prstGeom prst="roundRect">
              <a:avLst>
                <a:gd name="adj" fmla="val 10000"/>
              </a:avLst>
            </a:prstGeom>
            <a:grpFill/>
            <a:ln w="57150">
              <a:solidFill>
                <a:srgbClr val="0070C0"/>
              </a:solidFill>
            </a:ln>
            <a:sp3d prstMaterial="dkEdge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Скругленный прямоугольник 4"/>
            <p:cNvSpPr/>
            <p:nvPr/>
          </p:nvSpPr>
          <p:spPr>
            <a:xfrm>
              <a:off x="325468" y="-198684"/>
              <a:ext cx="2807169" cy="1456865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Помогает формировать доходную часть бюджета (налог на доходы физических лиц)</a:t>
              </a:r>
              <a:endPara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5655361" y="2757370"/>
            <a:ext cx="2960659" cy="1243227"/>
            <a:chOff x="213772" y="3787875"/>
            <a:chExt cx="2956827" cy="1296144"/>
          </a:xfrm>
          <a:solidFill>
            <a:schemeClr val="bg1"/>
          </a:solidFill>
          <a:scene3d>
            <a:camera prst="orthographicFront"/>
            <a:lightRig rig="flat" dir="t"/>
          </a:scene3d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213772" y="3787875"/>
              <a:ext cx="2956827" cy="1296144"/>
            </a:xfrm>
            <a:prstGeom prst="roundRect">
              <a:avLst>
                <a:gd name="adj" fmla="val 10000"/>
              </a:avLst>
            </a:prstGeom>
            <a:grpFill/>
            <a:ln w="57150">
              <a:solidFill>
                <a:srgbClr val="0070C0"/>
              </a:solidFill>
            </a:ln>
            <a:sp3d prstMaterial="dkEdge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11250264"/>
                <a:satOff val="-16880"/>
                <a:lumOff val="-2745"/>
                <a:alphaOff val="0"/>
              </a:schemeClr>
            </a:fillRef>
            <a:effectRef idx="2">
              <a:schemeClr val="accent3">
                <a:hueOff val="11250264"/>
                <a:satOff val="-16880"/>
                <a:lumOff val="-274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Скругленный прямоугольник 4"/>
            <p:cNvSpPr/>
            <p:nvPr/>
          </p:nvSpPr>
          <p:spPr>
            <a:xfrm>
              <a:off x="280097" y="3839478"/>
              <a:ext cx="2825619" cy="1200079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algn="ctr" defTabSz="711200">
                <a:lnSpc>
                  <a:spcPct val="8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Получает социальные гарантии – расходная часть бюджета (образование, культура, физическая культура и спорт, социальные выплаты и др.)</a:t>
              </a:r>
              <a:endPara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5" name="Стрелка углом 34"/>
          <p:cNvSpPr/>
          <p:nvPr/>
        </p:nvSpPr>
        <p:spPr>
          <a:xfrm>
            <a:off x="1068071" y="1676400"/>
            <a:ext cx="2086524" cy="703806"/>
          </a:xfrm>
          <a:prstGeom prst="ben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36" name="Стрелка углом 35"/>
          <p:cNvSpPr/>
          <p:nvPr/>
        </p:nvSpPr>
        <p:spPr>
          <a:xfrm rot="5400000">
            <a:off x="6491634" y="1027426"/>
            <a:ext cx="630069" cy="2353418"/>
          </a:xfrm>
          <a:prstGeom prst="ben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37" name="Стрелка углом 36"/>
          <p:cNvSpPr/>
          <p:nvPr/>
        </p:nvSpPr>
        <p:spPr>
          <a:xfrm rot="16200000">
            <a:off x="1552264" y="3476936"/>
            <a:ext cx="854219" cy="2282348"/>
          </a:xfrm>
          <a:prstGeom prst="ben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8" name="Стрелка углом 37"/>
          <p:cNvSpPr/>
          <p:nvPr/>
        </p:nvSpPr>
        <p:spPr>
          <a:xfrm rot="10800000">
            <a:off x="5604020" y="4065575"/>
            <a:ext cx="2304261" cy="998513"/>
          </a:xfrm>
          <a:prstGeom prst="ben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9" name="Заголовок 1"/>
          <p:cNvSpPr txBox="1">
            <a:spLocks/>
          </p:cNvSpPr>
          <p:nvPr/>
        </p:nvSpPr>
        <p:spPr>
          <a:xfrm>
            <a:off x="5629960" y="4730885"/>
            <a:ext cx="2375577" cy="2160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0000"/>
              </a:lnSpc>
            </a:pPr>
            <a:r>
              <a:rPr lang="ru-RU" sz="1100" b="1" cap="all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Как получатель социальных гарантий</a:t>
            </a:r>
            <a:endParaRPr lang="ru-RU" sz="1100" b="1" cap="all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40" name="Прямоугольник с двумя скругленными противолежащими углами 39"/>
          <p:cNvSpPr/>
          <p:nvPr/>
        </p:nvSpPr>
        <p:spPr>
          <a:xfrm>
            <a:off x="379907" y="5486400"/>
            <a:ext cx="8208909" cy="1069194"/>
          </a:xfrm>
          <a:prstGeom prst="round2DiagRect">
            <a:avLst/>
          </a:prstGeom>
          <a:solidFill>
            <a:srgbClr val="9FCFFF"/>
          </a:solidFill>
          <a:ln w="22225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Граждане – как налогоплательщики, и как потребители общественных благ – должны быть уверены в том, что передаваемые ими в распоряжение государства средства используются прозрачно и эффективно, приносят конкретные результаты как для общества в целом, так и для каждой семьи, для каждого человека.</a:t>
            </a:r>
            <a:endParaRPr lang="ru-RU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138211" y="149873"/>
            <a:ext cx="1005787" cy="5759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82912" y="149292"/>
            <a:ext cx="7178675" cy="612140"/>
          </a:xfrm>
          <a:custGeom>
            <a:avLst/>
            <a:gdLst/>
            <a:ahLst/>
            <a:cxnLst/>
            <a:rect l="l" t="t" r="r" b="b"/>
            <a:pathLst>
              <a:path w="7178675" h="612140">
                <a:moveTo>
                  <a:pt x="7076173" y="0"/>
                </a:moveTo>
                <a:lnTo>
                  <a:pt x="102006" y="0"/>
                </a:lnTo>
                <a:lnTo>
                  <a:pt x="62300" y="8016"/>
                </a:lnTo>
                <a:lnTo>
                  <a:pt x="29876" y="29876"/>
                </a:lnTo>
                <a:lnTo>
                  <a:pt x="8016" y="62300"/>
                </a:lnTo>
                <a:lnTo>
                  <a:pt x="0" y="102006"/>
                </a:lnTo>
                <a:lnTo>
                  <a:pt x="0" y="510006"/>
                </a:lnTo>
                <a:lnTo>
                  <a:pt x="8016" y="549705"/>
                </a:lnTo>
                <a:lnTo>
                  <a:pt x="29876" y="582125"/>
                </a:lnTo>
                <a:lnTo>
                  <a:pt x="62300" y="603984"/>
                </a:lnTo>
                <a:lnTo>
                  <a:pt x="102006" y="612000"/>
                </a:lnTo>
                <a:lnTo>
                  <a:pt x="7076173" y="612000"/>
                </a:lnTo>
                <a:lnTo>
                  <a:pt x="7115879" y="603984"/>
                </a:lnTo>
                <a:lnTo>
                  <a:pt x="7148302" y="582125"/>
                </a:lnTo>
                <a:lnTo>
                  <a:pt x="7170163" y="549705"/>
                </a:lnTo>
                <a:lnTo>
                  <a:pt x="7178179" y="510006"/>
                </a:lnTo>
                <a:lnTo>
                  <a:pt x="7178179" y="102006"/>
                </a:lnTo>
                <a:lnTo>
                  <a:pt x="7170163" y="62300"/>
                </a:lnTo>
                <a:lnTo>
                  <a:pt x="7148302" y="29876"/>
                </a:lnTo>
                <a:lnTo>
                  <a:pt x="7115879" y="8016"/>
                </a:lnTo>
                <a:lnTo>
                  <a:pt x="7076173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82912" y="149292"/>
            <a:ext cx="7178675" cy="612140"/>
          </a:xfrm>
          <a:custGeom>
            <a:avLst/>
            <a:gdLst/>
            <a:ahLst/>
            <a:cxnLst/>
            <a:rect l="l" t="t" r="r" b="b"/>
            <a:pathLst>
              <a:path w="7178675" h="612140">
                <a:moveTo>
                  <a:pt x="0" y="102006"/>
                </a:moveTo>
                <a:lnTo>
                  <a:pt x="8016" y="62300"/>
                </a:lnTo>
                <a:lnTo>
                  <a:pt x="29876" y="29876"/>
                </a:lnTo>
                <a:lnTo>
                  <a:pt x="62300" y="8016"/>
                </a:lnTo>
                <a:lnTo>
                  <a:pt x="102006" y="0"/>
                </a:lnTo>
                <a:lnTo>
                  <a:pt x="7076173" y="0"/>
                </a:lnTo>
                <a:lnTo>
                  <a:pt x="7115879" y="8016"/>
                </a:lnTo>
                <a:lnTo>
                  <a:pt x="7148302" y="29876"/>
                </a:lnTo>
                <a:lnTo>
                  <a:pt x="7170163" y="62300"/>
                </a:lnTo>
                <a:lnTo>
                  <a:pt x="7178179" y="102006"/>
                </a:lnTo>
                <a:lnTo>
                  <a:pt x="7178179" y="510006"/>
                </a:lnTo>
                <a:lnTo>
                  <a:pt x="7170163" y="549705"/>
                </a:lnTo>
                <a:lnTo>
                  <a:pt x="7148302" y="582125"/>
                </a:lnTo>
                <a:lnTo>
                  <a:pt x="7115879" y="603984"/>
                </a:lnTo>
                <a:lnTo>
                  <a:pt x="7076173" y="612000"/>
                </a:lnTo>
                <a:lnTo>
                  <a:pt x="102006" y="612000"/>
                </a:lnTo>
                <a:lnTo>
                  <a:pt x="62300" y="603984"/>
                </a:lnTo>
                <a:lnTo>
                  <a:pt x="29876" y="582125"/>
                </a:lnTo>
                <a:lnTo>
                  <a:pt x="8016" y="549705"/>
                </a:lnTo>
                <a:lnTo>
                  <a:pt x="0" y="510006"/>
                </a:lnTo>
                <a:lnTo>
                  <a:pt x="0" y="102006"/>
                </a:lnTo>
                <a:close/>
              </a:path>
            </a:pathLst>
          </a:custGeom>
          <a:ln w="25399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838200" y="160656"/>
            <a:ext cx="731068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265" marR="335915" indent="88265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Основные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показатели социально-экономического  </a:t>
            </a:r>
            <a:r>
              <a:rPr sz="1800" b="1" spc="-5" dirty="0" err="1">
                <a:solidFill>
                  <a:srgbClr val="FFFFFF"/>
                </a:solidFill>
                <a:latin typeface="Bookman Old Style"/>
                <a:cs typeface="Bookman Old Style"/>
              </a:rPr>
              <a:t>развития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lang="ru-RU"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Елизаветовского сельского поселения </a:t>
            </a:r>
            <a:endParaRPr sz="1800" dirty="0">
              <a:latin typeface="Bookman Old Style"/>
              <a:cs typeface="Bookman Old Style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0291694"/>
              </p:ext>
            </p:extLst>
          </p:nvPr>
        </p:nvGraphicFramePr>
        <p:xfrm>
          <a:off x="342900" y="1295401"/>
          <a:ext cx="8420099" cy="41909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33700"/>
                <a:gridCol w="1219200"/>
                <a:gridCol w="931895"/>
                <a:gridCol w="833826"/>
                <a:gridCol w="833826"/>
                <a:gridCol w="833826"/>
                <a:gridCol w="833826"/>
              </a:tblGrid>
              <a:tr h="6603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993" marR="599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993" marR="599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993" marR="599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993" marR="599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993" marR="599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993" marR="599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 год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993" marR="59993" marT="0" marB="0"/>
                </a:tc>
              </a:tr>
              <a:tr h="65976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Фонд заработной платы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 руб.)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993" marR="599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58 909,2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993" marR="599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62 018,4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993" marR="599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65 629,7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993" marR="599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69 436,2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993" marR="599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73 463,5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993" marR="599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77 724,4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993" marR="59993" marT="0" marB="0"/>
                </a:tc>
              </a:tr>
              <a:tr h="77514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Прибыль прибыльных организаций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 руб.)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993" marR="599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364 982,5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993" marR="599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383 021,4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993" marR="599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401 962,1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993" marR="599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425 275,9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993" marR="599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449 941,9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993" marR="599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476 038,5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993" marR="59993" marT="0" marB="0"/>
                </a:tc>
              </a:tr>
              <a:tr h="77514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Инвестиции в основной капитал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(млн. руб.)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993" marR="599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42,6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993" marR="599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993" marR="599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46,9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993" marR="599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49,6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993" marR="599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52,5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993" marR="599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993" marR="59993" marT="0" marB="0"/>
                </a:tc>
              </a:tr>
              <a:tr h="132062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Индекс потребительских цен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(процентов)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993" marR="599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993" marR="599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993" marR="599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993" marR="599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993" marR="599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993" marR="599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9993" marR="59993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992154"/>
            <a:ext cx="9143999" cy="586584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90600" y="266700"/>
            <a:ext cx="7178675" cy="1273707"/>
          </a:xfrm>
          <a:custGeom>
            <a:avLst/>
            <a:gdLst/>
            <a:ahLst/>
            <a:cxnLst/>
            <a:rect l="l" t="t" r="r" b="b"/>
            <a:pathLst>
              <a:path w="7178675" h="975994">
                <a:moveTo>
                  <a:pt x="7015607" y="0"/>
                </a:moveTo>
                <a:lnTo>
                  <a:pt x="162572" y="0"/>
                </a:lnTo>
                <a:lnTo>
                  <a:pt x="119353" y="5807"/>
                </a:lnTo>
                <a:lnTo>
                  <a:pt x="80517" y="22195"/>
                </a:lnTo>
                <a:lnTo>
                  <a:pt x="47615" y="47615"/>
                </a:lnTo>
                <a:lnTo>
                  <a:pt x="22195" y="80518"/>
                </a:lnTo>
                <a:lnTo>
                  <a:pt x="5807" y="119353"/>
                </a:lnTo>
                <a:lnTo>
                  <a:pt x="0" y="162572"/>
                </a:lnTo>
                <a:lnTo>
                  <a:pt x="0" y="812825"/>
                </a:lnTo>
                <a:lnTo>
                  <a:pt x="5807" y="856039"/>
                </a:lnTo>
                <a:lnTo>
                  <a:pt x="22195" y="894871"/>
                </a:lnTo>
                <a:lnTo>
                  <a:pt x="47615" y="927771"/>
                </a:lnTo>
                <a:lnTo>
                  <a:pt x="80518" y="953190"/>
                </a:lnTo>
                <a:lnTo>
                  <a:pt x="119353" y="969578"/>
                </a:lnTo>
                <a:lnTo>
                  <a:pt x="162572" y="975385"/>
                </a:lnTo>
                <a:lnTo>
                  <a:pt x="7015607" y="975385"/>
                </a:lnTo>
                <a:lnTo>
                  <a:pt x="7058826" y="969578"/>
                </a:lnTo>
                <a:lnTo>
                  <a:pt x="7097661" y="953190"/>
                </a:lnTo>
                <a:lnTo>
                  <a:pt x="7130564" y="927771"/>
                </a:lnTo>
                <a:lnTo>
                  <a:pt x="7155984" y="894871"/>
                </a:lnTo>
                <a:lnTo>
                  <a:pt x="7172372" y="856039"/>
                </a:lnTo>
                <a:lnTo>
                  <a:pt x="7178179" y="812825"/>
                </a:lnTo>
                <a:lnTo>
                  <a:pt x="7178179" y="162572"/>
                </a:lnTo>
                <a:lnTo>
                  <a:pt x="7172372" y="119353"/>
                </a:lnTo>
                <a:lnTo>
                  <a:pt x="7155984" y="80518"/>
                </a:lnTo>
                <a:lnTo>
                  <a:pt x="7130564" y="47615"/>
                </a:lnTo>
                <a:lnTo>
                  <a:pt x="7097661" y="22195"/>
                </a:lnTo>
                <a:lnTo>
                  <a:pt x="7058826" y="5807"/>
                </a:lnTo>
                <a:lnTo>
                  <a:pt x="7015607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90600" y="266700"/>
            <a:ext cx="7178675" cy="1273707"/>
          </a:xfrm>
          <a:custGeom>
            <a:avLst/>
            <a:gdLst/>
            <a:ahLst/>
            <a:cxnLst/>
            <a:rect l="l" t="t" r="r" b="b"/>
            <a:pathLst>
              <a:path w="7178675" h="975994">
                <a:moveTo>
                  <a:pt x="0" y="162572"/>
                </a:moveTo>
                <a:lnTo>
                  <a:pt x="5807" y="119353"/>
                </a:lnTo>
                <a:lnTo>
                  <a:pt x="22195" y="80518"/>
                </a:lnTo>
                <a:lnTo>
                  <a:pt x="47615" y="47615"/>
                </a:lnTo>
                <a:lnTo>
                  <a:pt x="80518" y="22195"/>
                </a:lnTo>
                <a:lnTo>
                  <a:pt x="119353" y="5807"/>
                </a:lnTo>
                <a:lnTo>
                  <a:pt x="162572" y="0"/>
                </a:lnTo>
                <a:lnTo>
                  <a:pt x="7015607" y="0"/>
                </a:lnTo>
                <a:lnTo>
                  <a:pt x="7058826" y="5807"/>
                </a:lnTo>
                <a:lnTo>
                  <a:pt x="7097661" y="22195"/>
                </a:lnTo>
                <a:lnTo>
                  <a:pt x="7130564" y="47615"/>
                </a:lnTo>
                <a:lnTo>
                  <a:pt x="7155984" y="80518"/>
                </a:lnTo>
                <a:lnTo>
                  <a:pt x="7172372" y="119353"/>
                </a:lnTo>
                <a:lnTo>
                  <a:pt x="7178179" y="162572"/>
                </a:lnTo>
                <a:lnTo>
                  <a:pt x="7178179" y="812825"/>
                </a:lnTo>
                <a:lnTo>
                  <a:pt x="7172372" y="856039"/>
                </a:lnTo>
                <a:lnTo>
                  <a:pt x="7155984" y="894871"/>
                </a:lnTo>
                <a:lnTo>
                  <a:pt x="7130564" y="927771"/>
                </a:lnTo>
                <a:lnTo>
                  <a:pt x="7097661" y="953190"/>
                </a:lnTo>
                <a:lnTo>
                  <a:pt x="7058826" y="969578"/>
                </a:lnTo>
                <a:lnTo>
                  <a:pt x="7015607" y="975385"/>
                </a:lnTo>
                <a:lnTo>
                  <a:pt x="162572" y="975385"/>
                </a:lnTo>
                <a:lnTo>
                  <a:pt x="119353" y="969578"/>
                </a:lnTo>
                <a:lnTo>
                  <a:pt x="80518" y="953190"/>
                </a:lnTo>
                <a:lnTo>
                  <a:pt x="47615" y="927771"/>
                </a:lnTo>
                <a:lnTo>
                  <a:pt x="22195" y="894871"/>
                </a:lnTo>
                <a:lnTo>
                  <a:pt x="5807" y="856039"/>
                </a:lnTo>
                <a:lnTo>
                  <a:pt x="0" y="812825"/>
                </a:lnTo>
                <a:lnTo>
                  <a:pt x="0" y="162572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593055" y="276542"/>
            <a:ext cx="5973763" cy="15517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6390" marR="5080" indent="-314325" algn="ctr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chemeClr val="tx1"/>
                </a:solidFill>
                <a:effectLst/>
              </a:rPr>
              <a:t>Основные </a:t>
            </a:r>
            <a:r>
              <a:rPr sz="2000" b="1" dirty="0" err="1">
                <a:solidFill>
                  <a:schemeClr val="tx1"/>
                </a:solidFill>
                <a:effectLst/>
              </a:rPr>
              <a:t>направления</a:t>
            </a:r>
            <a:r>
              <a:rPr sz="2000" b="1" dirty="0">
                <a:solidFill>
                  <a:schemeClr val="tx1"/>
                </a:solidFill>
                <a:effectLst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effectLst/>
              </a:rPr>
              <a:t>бюджетной и налоговой политики Елизаветовского сельского поселения на 2023 год и плановый период 2024 и 2025 годов</a:t>
            </a:r>
            <a:br>
              <a:rPr lang="ru-RU" sz="2000" b="1" dirty="0" smtClean="0">
                <a:solidFill>
                  <a:schemeClr val="tx1"/>
                </a:solidFill>
                <a:effectLst/>
              </a:rPr>
            </a:br>
            <a:endParaRPr sz="20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09600" y="1752600"/>
            <a:ext cx="7852409" cy="4724400"/>
          </a:xfrm>
          <a:custGeom>
            <a:avLst/>
            <a:gdLst/>
            <a:ahLst/>
            <a:cxnLst/>
            <a:rect l="l" t="t" r="r" b="b"/>
            <a:pathLst>
              <a:path w="7776209" h="4786630">
                <a:moveTo>
                  <a:pt x="0" y="0"/>
                </a:moveTo>
                <a:lnTo>
                  <a:pt x="7775994" y="0"/>
                </a:lnTo>
                <a:lnTo>
                  <a:pt x="7775994" y="4786350"/>
                </a:lnTo>
                <a:lnTo>
                  <a:pt x="0" y="478635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85800" y="1752600"/>
            <a:ext cx="7776209" cy="4786630"/>
          </a:xfrm>
          <a:custGeom>
            <a:avLst/>
            <a:gdLst/>
            <a:ahLst/>
            <a:cxnLst/>
            <a:rect l="l" t="t" r="r" b="b"/>
            <a:pathLst>
              <a:path w="7776209" h="4786630">
                <a:moveTo>
                  <a:pt x="0" y="0"/>
                </a:moveTo>
                <a:lnTo>
                  <a:pt x="7775994" y="0"/>
                </a:lnTo>
                <a:lnTo>
                  <a:pt x="7775994" y="4786350"/>
                </a:lnTo>
                <a:lnTo>
                  <a:pt x="0" y="478635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838200" y="1981200"/>
            <a:ext cx="7467600" cy="463011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63550" algn="l"/>
                <a:tab pos="464184" algn="l"/>
              </a:tabLst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Приведение уровня бюджетных расходов в соответствие с новыми реалиями, оптимизацию структуры бюджетных расходов в целях мобилизации ресурсов на приоритетные направления.</a:t>
            </a:r>
            <a:endParaRPr sz="1200" dirty="0">
              <a:latin typeface="Times New Roman" pitchFamily="18" charset="0"/>
              <a:cs typeface="Times New Roman" pitchFamily="18" charset="0"/>
            </a:endParaRPr>
          </a:p>
          <a:p>
            <a:pPr marL="12700" marR="151765">
              <a:lnSpc>
                <a:spcPct val="100000"/>
              </a:lnSpc>
              <a:tabLst>
                <a:tab pos="463550" algn="l"/>
                <a:tab pos="464184" algn="l"/>
              </a:tabLst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sz="1200" dirty="0" err="1" smtClean="0">
                <a:latin typeface="Times New Roman" pitchFamily="18" charset="0"/>
                <a:cs typeface="Times New Roman" pitchFamily="18" charset="0"/>
              </a:rPr>
              <a:t>овышение</a:t>
            </a:r>
            <a:r>
              <a:rPr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качества бюджетного планирования путём формирования расходов на основе муниципальных программ и результатов оценки их эффективности</a:t>
            </a:r>
            <a:r>
              <a:rPr sz="1200" spc="-5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sz="1200" dirty="0">
              <a:latin typeface="Times New Roman" pitchFamily="18" charset="0"/>
              <a:cs typeface="Times New Roman" pitchFamily="18" charset="0"/>
            </a:endParaRPr>
          </a:p>
          <a:p>
            <a:pPr marL="12700" marR="5080">
              <a:lnSpc>
                <a:spcPct val="100000"/>
              </a:lnSpc>
              <a:tabLst>
                <a:tab pos="463550" algn="l"/>
                <a:tab pos="464184" algn="l"/>
              </a:tabLst>
            </a:pPr>
            <a:r>
              <a:rPr lang="ru-RU" sz="1200" spc="-10" dirty="0" smtClean="0">
                <a:latin typeface="Times New Roman" pitchFamily="18" charset="0"/>
                <a:cs typeface="Times New Roman" pitchFamily="18" charset="0"/>
              </a:rPr>
              <a:t>Повышение эффективности бюджетных расходов на основе анализа их эффективности и повышение ответственности руководителей подведомственных учреждений</a:t>
            </a:r>
            <a:r>
              <a:rPr sz="1200" spc="-1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sz="1200" dirty="0">
              <a:latin typeface="Times New Roman" pitchFamily="18" charset="0"/>
              <a:cs typeface="Times New Roman" pitchFamily="18" charset="0"/>
            </a:endParaRPr>
          </a:p>
          <a:p>
            <a:pPr marL="12700" marR="419734">
              <a:lnSpc>
                <a:spcPct val="100000"/>
              </a:lnSpc>
              <a:spcBef>
                <a:spcPts val="5"/>
              </a:spcBef>
              <a:tabLst>
                <a:tab pos="463550" algn="l"/>
                <a:tab pos="464184" algn="l"/>
              </a:tabLst>
            </a:pPr>
            <a:r>
              <a:rPr lang="ru-RU" sz="1200" spc="-5" dirty="0" smtClean="0">
                <a:latin typeface="Times New Roman" pitchFamily="18" charset="0"/>
                <a:cs typeface="Times New Roman" pitchFamily="18" charset="0"/>
              </a:rPr>
              <a:t>Принятие новых расходных обязательств только при условии оценки их </a:t>
            </a:r>
            <a:r>
              <a:rPr lang="ru-RU" sz="1200" spc="-5" dirty="0" err="1" smtClean="0">
                <a:latin typeface="Times New Roman" pitchFamily="18" charset="0"/>
                <a:cs typeface="Times New Roman" pitchFamily="18" charset="0"/>
              </a:rPr>
              <a:t>эффективности,соответствия</a:t>
            </a:r>
            <a:r>
              <a:rPr lang="ru-RU" sz="1200" spc="-5" dirty="0" smtClean="0">
                <a:latin typeface="Times New Roman" pitchFamily="18" charset="0"/>
                <a:cs typeface="Times New Roman" pitchFamily="18" charset="0"/>
              </a:rPr>
              <a:t> их приоритетным направлениям социально-экономического развития поселения и при условии наличия ресурсов для их исполнения</a:t>
            </a:r>
            <a:r>
              <a:rPr sz="1200" spc="-5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200" spc="-5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12700" marR="419734">
              <a:lnSpc>
                <a:spcPct val="100000"/>
              </a:lnSpc>
              <a:spcBef>
                <a:spcPts val="5"/>
              </a:spcBef>
              <a:tabLst>
                <a:tab pos="463550" algn="l"/>
                <a:tab pos="464184" algn="l"/>
              </a:tabLst>
            </a:pPr>
            <a:r>
              <a:rPr lang="ru-RU" sz="1200" spc="-5" dirty="0" smtClean="0">
                <a:latin typeface="Times New Roman" pitchFamily="18" charset="0"/>
                <a:cs typeface="Times New Roman" pitchFamily="18" charset="0"/>
              </a:rPr>
              <a:t>Соблюдение режима экономии электро- и </a:t>
            </a:r>
            <a:r>
              <a:rPr lang="ru-RU" sz="1200" spc="-5" dirty="0" err="1" smtClean="0">
                <a:latin typeface="Times New Roman" pitchFamily="18" charset="0"/>
                <a:cs typeface="Times New Roman" pitchFamily="18" charset="0"/>
              </a:rPr>
              <a:t>теплоэнергии</a:t>
            </a:r>
            <a:r>
              <a:rPr lang="ru-RU" sz="1200" spc="-5" dirty="0" smtClean="0">
                <a:latin typeface="Times New Roman" pitchFamily="18" charset="0"/>
                <a:cs typeface="Times New Roman" pitchFamily="18" charset="0"/>
              </a:rPr>
              <a:t>, расходных материалов, </a:t>
            </a:r>
            <a:r>
              <a:rPr lang="ru-RU" sz="1200" spc="-5" dirty="0" err="1" smtClean="0">
                <a:latin typeface="Times New Roman" pitchFamily="18" charset="0"/>
                <a:cs typeface="Times New Roman" pitchFamily="18" charset="0"/>
              </a:rPr>
              <a:t>гсм</a:t>
            </a:r>
            <a:r>
              <a:rPr lang="ru-RU" sz="1200" spc="-5" dirty="0" smtClean="0">
                <a:latin typeface="Times New Roman" pitchFamily="18" charset="0"/>
                <a:cs typeface="Times New Roman" pitchFamily="18" charset="0"/>
              </a:rPr>
              <a:t>, услуг связи;</a:t>
            </a:r>
          </a:p>
          <a:p>
            <a:pPr marL="12700" marR="419734">
              <a:lnSpc>
                <a:spcPct val="100000"/>
              </a:lnSpc>
              <a:spcBef>
                <a:spcPts val="5"/>
              </a:spcBef>
              <a:tabLst>
                <a:tab pos="463550" algn="l"/>
                <a:tab pos="464184" algn="l"/>
              </a:tabLst>
            </a:pPr>
            <a:r>
              <a:rPr lang="ru-RU" sz="1200" spc="-5" dirty="0" smtClean="0">
                <a:latin typeface="Times New Roman" pitchFamily="18" charset="0"/>
                <a:cs typeface="Times New Roman" pitchFamily="18" charset="0"/>
              </a:rPr>
              <a:t>Повышение качества и доступности оказания муниципальных услуг (выполнения работ) для населения путём формирования ведомственных перечней муниципальных услуг (работ)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12700" marR="419734">
              <a:lnSpc>
                <a:spcPct val="100000"/>
              </a:lnSpc>
              <a:spcBef>
                <a:spcPts val="5"/>
              </a:spcBef>
              <a:tabLst>
                <a:tab pos="463550" algn="l"/>
                <a:tab pos="464184" algn="l"/>
              </a:tabLst>
            </a:pPr>
            <a:r>
              <a:rPr lang="ru-RU" sz="1200" spc="-5" dirty="0" smtClean="0">
                <a:latin typeface="Times New Roman" pitchFamily="18" charset="0"/>
                <a:cs typeface="Times New Roman" pitchFamily="18" charset="0"/>
              </a:rPr>
              <a:t>Выполнение всех социальных обязательств поселения , недопущение образования кредиторской задолженности;</a:t>
            </a:r>
          </a:p>
          <a:p>
            <a:pPr marL="12700" marR="419734">
              <a:lnSpc>
                <a:spcPct val="100000"/>
              </a:lnSpc>
              <a:spcBef>
                <a:spcPts val="5"/>
              </a:spcBef>
              <a:tabLst>
                <a:tab pos="463550" algn="l"/>
                <a:tab pos="464184" algn="l"/>
              </a:tabLst>
            </a:pPr>
            <a:r>
              <a:rPr lang="ru-RU" sz="1200" spc="-5" dirty="0" smtClean="0">
                <a:latin typeface="Times New Roman" pitchFamily="18" charset="0"/>
                <a:cs typeface="Times New Roman" pitchFamily="18" charset="0"/>
              </a:rPr>
              <a:t>Повышение эффективности осуществления закупок товаров, работ услуг для обеспечения муниципальных нужд;</a:t>
            </a:r>
          </a:p>
          <a:p>
            <a:pPr marL="12700" marR="419734">
              <a:lnSpc>
                <a:spcPct val="100000"/>
              </a:lnSpc>
              <a:spcBef>
                <a:spcPts val="5"/>
              </a:spcBef>
              <a:tabLst>
                <a:tab pos="463550" algn="l"/>
                <a:tab pos="464184" algn="l"/>
              </a:tabLst>
            </a:pPr>
            <a:r>
              <a:rPr lang="ru-RU" sz="1200" spc="-5" dirty="0" smtClean="0">
                <a:latin typeface="Times New Roman" pitchFamily="18" charset="0"/>
                <a:cs typeface="Times New Roman" pitchFamily="18" charset="0"/>
              </a:rPr>
              <a:t>Обеспечение прозрачности расходования бюджетных средств и открытости бюджета для граждан;; Обеспечение привлечения средств вышестоящих бюджетов на решение </a:t>
            </a:r>
            <a:r>
              <a:rPr lang="ru-RU" sz="1200" spc="-5" dirty="0" err="1" smtClean="0">
                <a:latin typeface="Times New Roman" pitchFamily="18" charset="0"/>
                <a:cs typeface="Times New Roman" pitchFamily="18" charset="0"/>
              </a:rPr>
              <a:t>вопрослв</a:t>
            </a:r>
            <a:r>
              <a:rPr lang="ru-RU" sz="1200" spc="-5" dirty="0" smtClean="0">
                <a:latin typeface="Times New Roman" pitchFamily="18" charset="0"/>
                <a:cs typeface="Times New Roman" pitchFamily="18" charset="0"/>
              </a:rPr>
              <a:t> местного значения в целях сокращения нагрузки на бюджет поселения и выполнение условий софинансирования по средствам вышестоящих бюджетов;</a:t>
            </a:r>
          </a:p>
          <a:p>
            <a:pPr marL="12700" marR="419734">
              <a:lnSpc>
                <a:spcPct val="100000"/>
              </a:lnSpc>
              <a:spcBef>
                <a:spcPts val="5"/>
              </a:spcBef>
              <a:tabLst>
                <a:tab pos="463550" algn="l"/>
                <a:tab pos="464184" algn="l"/>
              </a:tabLst>
            </a:pPr>
            <a:r>
              <a:rPr lang="ru-RU" sz="1200" spc="-5" dirty="0" smtClean="0">
                <a:latin typeface="Times New Roman" pitchFamily="18" charset="0"/>
                <a:cs typeface="Times New Roman" pitchFamily="18" charset="0"/>
              </a:rPr>
              <a:t>Формирование устойчивой собственной доходной базы бюджета поселения</a:t>
            </a:r>
          </a:p>
          <a:p>
            <a:pPr marL="12700" marR="419734">
              <a:lnSpc>
                <a:spcPct val="100000"/>
              </a:lnSpc>
              <a:spcBef>
                <a:spcPts val="5"/>
              </a:spcBef>
              <a:tabLst>
                <a:tab pos="463550" algn="l"/>
                <a:tab pos="464184" algn="l"/>
              </a:tabLst>
            </a:pPr>
            <a:r>
              <a:rPr lang="ru-RU" sz="1200" spc="-5" dirty="0" smtClean="0">
                <a:latin typeface="Times New Roman" pitchFamily="18" charset="0"/>
                <a:cs typeface="Times New Roman" pitchFamily="18" charset="0"/>
              </a:rPr>
              <a:t>Укрепление финансовой дисциплины, соблюдение органами местного самоуправления поселения бюджетного законодательства;</a:t>
            </a:r>
          </a:p>
          <a:p>
            <a:pPr marL="12700" marR="419734">
              <a:lnSpc>
                <a:spcPct val="100000"/>
              </a:lnSpc>
              <a:spcBef>
                <a:spcPts val="5"/>
              </a:spcBef>
              <a:tabLst>
                <a:tab pos="463550" algn="l"/>
                <a:tab pos="464184" algn="l"/>
              </a:tabLst>
            </a:pPr>
            <a:r>
              <a:rPr lang="ru-RU" sz="1200" spc="-5" dirty="0" smtClean="0">
                <a:latin typeface="Times New Roman" pitchFamily="18" charset="0"/>
                <a:cs typeface="Times New Roman" pitchFamily="18" charset="0"/>
              </a:rPr>
              <a:t>Создание стимулов для улучшения качества управления муниципальными финансами, повышения эффективности расходования бюджетных средств;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2742</TotalTime>
  <Words>1792</Words>
  <Application>Microsoft Office PowerPoint</Application>
  <PresentationFormat>Экран (4:3)</PresentationFormat>
  <Paragraphs>327</Paragraphs>
  <Slides>17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Исполнительная</vt:lpstr>
      <vt:lpstr>Бюджет для</vt:lpstr>
      <vt:lpstr>Уважаемые жители Елизаветовского сельского поселения!</vt:lpstr>
      <vt:lpstr>Бюджет и сбалансированность бюджета</vt:lpstr>
      <vt:lpstr>ДОХОДЫ БЮДЖЕТА</vt:lpstr>
      <vt:lpstr>МЕЖБЮДЖЕТНЫЕ ТРАНСФЕРТЫ</vt:lpstr>
      <vt:lpstr>БЮДЖЕТНЫЙ ПРОЦЕСС</vt:lpstr>
      <vt:lpstr>Презентация PowerPoint</vt:lpstr>
      <vt:lpstr>Презентация PowerPoint</vt:lpstr>
      <vt:lpstr>Основные направления бюджетной и налоговой политики Елизаветовского сельского поселения на 2023 год и плановый период 2024 и 2025 годов </vt:lpstr>
      <vt:lpstr>Основные направления бюджетной и налоговой политики Елиззаветовского сельского поселения на 2023 год и плановый период 2024 и 2025 годов </vt:lpstr>
      <vt:lpstr>Основные направления бюджетной и налоговой политики Елиззаветовского сельского поселения на 2023 год и плановый период 2024 и 2025 годов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Пользователь</dc:creator>
  <cp:lastModifiedBy>User</cp:lastModifiedBy>
  <cp:revision>344</cp:revision>
  <cp:lastPrinted>2023-02-16T09:52:25Z</cp:lastPrinted>
  <dcterms:created xsi:type="dcterms:W3CDTF">2017-12-06T00:04:37Z</dcterms:created>
  <dcterms:modified xsi:type="dcterms:W3CDTF">2023-04-19T06:07:30Z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2017-11-08T00:00:00Z</vt:filetime>
  </property>
  <property fmtid="{D5CDD505-2E9C-101B-9397-08002B2CF9AE}" pid="3" name="Creator">
    <vt:lpwstr>Acrobat PDFMaker 11 для PowerPoint</vt:lpwstr>
  </property>
  <property fmtid="{D5CDD505-2E9C-101B-9397-08002B2CF9AE}" pid="4" name="LastSaved">
    <vt:filetime>2017-12-06T00:00:00Z</vt:filetime>
  </property>
</Properties>
</file>