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59" r:id="rId4"/>
    <p:sldId id="275" r:id="rId5"/>
    <p:sldId id="269" r:id="rId6"/>
    <p:sldId id="271" r:id="rId7"/>
    <p:sldId id="277" r:id="rId8"/>
    <p:sldId id="283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CC"/>
    <a:srgbClr val="FF00FF"/>
    <a:srgbClr val="3333FF"/>
    <a:srgbClr val="FF9900"/>
    <a:srgbClr val="66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65976267187245"/>
          <c:y val="7.1159209799107989E-2"/>
          <c:w val="0.5674723972468666"/>
          <c:h val="0.767138477950721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0.48010000000000003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0.63619999999999999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0.23519999999999999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0.51790000000000003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0.10979999999999999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Аренда имущества</c:v>
                </c:pt>
              </c:strCache>
            </c:strRef>
          </c:tx>
          <c:spPr>
            <a:solidFill>
              <a:srgbClr val="6666FF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0.68910000000000005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260032"/>
        <c:axId val="29278208"/>
        <c:axId val="0"/>
      </c:bar3DChart>
      <c:catAx>
        <c:axId val="29260032"/>
        <c:scaling>
          <c:orientation val="minMax"/>
        </c:scaling>
        <c:delete val="0"/>
        <c:axPos val="b"/>
        <c:majorTickMark val="out"/>
        <c:minorTickMark val="none"/>
        <c:tickLblPos val="nextTo"/>
        <c:crossAx val="29278208"/>
        <c:crosses val="autoZero"/>
        <c:auto val="1"/>
        <c:lblAlgn val="ctr"/>
        <c:lblOffset val="100"/>
        <c:noMultiLvlLbl val="0"/>
      </c:catAx>
      <c:valAx>
        <c:axId val="292782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9260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34742171504758"/>
          <c:y val="6.4719869413775818E-2"/>
          <c:w val="0.30957433301061793"/>
          <c:h val="0.79710551007030572"/>
        </c:manualLayout>
      </c:layout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589589373645145E-2"/>
          <c:y val="0.22197949334133338"/>
          <c:w val="0.53419909025138879"/>
          <c:h val="0.69971719888211714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4390843668112"/>
          <c:y val="0.18633234608362476"/>
          <c:w val="0.33131706378466003"/>
          <c:h val="0.7710112332069764"/>
        </c:manualLayout>
      </c:layout>
      <c:overlay val="0"/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1369926119630162E-2"/>
                  <c:y val="-7.819998629929828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139608651981688E-2"/>
                  <c:y val="8.59499303978502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возврат остатков субсидий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0.97140000000000004</c:v>
                </c:pt>
                <c:pt idx="1">
                  <c:v>2.8500000000000001E-2</c:v>
                </c:pt>
                <c:pt idx="2">
                  <c:v>1E-4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2672383225884727"/>
          <c:y val="0.25916066399287563"/>
          <c:w val="0.16390629120071212"/>
          <c:h val="0.59310441097969069"/>
        </c:manualLayout>
      </c:layout>
      <c:overlay val="0"/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8"/>
            <c:bubble3D val="0"/>
            <c:spPr>
              <a:solidFill>
                <a:srgbClr val="6666FF"/>
              </a:solidFill>
            </c:spPr>
          </c:dPt>
          <c:dPt>
            <c:idx val="9"/>
            <c:bubble3D val="0"/>
            <c:spPr>
              <a:solidFill>
                <a:srgbClr val="CC99FF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0104</c:v>
                </c:pt>
                <c:pt idx="1">
                  <c:v>0106</c:v>
                </c:pt>
                <c:pt idx="2">
                  <c:v>0113</c:v>
                </c:pt>
                <c:pt idx="3">
                  <c:v>0203</c:v>
                </c:pt>
                <c:pt idx="4">
                  <c:v>0503</c:v>
                </c:pt>
                <c:pt idx="5">
                  <c:v>0801</c:v>
                </c:pt>
                <c:pt idx="6">
                  <c:v>1001</c:v>
                </c:pt>
                <c:pt idx="7">
                  <c:v>1101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0.47570000000000001</c:v>
                </c:pt>
                <c:pt idx="1">
                  <c:v>4.5999999999999999E-3</c:v>
                </c:pt>
                <c:pt idx="2">
                  <c:v>1.7100000000000001E-2</c:v>
                </c:pt>
                <c:pt idx="3">
                  <c:v>1.8100000000000002E-2</c:v>
                </c:pt>
                <c:pt idx="4">
                  <c:v>0.13730000000000001</c:v>
                </c:pt>
                <c:pt idx="5">
                  <c:v>0.3397</c:v>
                </c:pt>
                <c:pt idx="6">
                  <c:v>6.7999999999999996E-3</c:v>
                </c:pt>
                <c:pt idx="7">
                  <c:v>6.9999999999999999E-4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06198914406339"/>
          <c:y val="4.2593473259385901E-2"/>
          <c:w val="0.49660975169425631"/>
          <c:h val="0.76713847795072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муниципальной службы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 и ЧС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0.34539999999999998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Обеспечение общественного порядка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0.60860000000000003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Энергоэффективность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Развитие сетей наружного освещения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0.55800000000000005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Озеленение</c:v>
                </c:pt>
              </c:strCache>
            </c:strRef>
          </c:tx>
          <c:spPr>
            <a:solidFill>
              <a:srgbClr val="6666FF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Благоустройство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0.00%</c:formatCode>
                <c:ptCount val="1"/>
                <c:pt idx="0">
                  <c:v>0.58109999999999995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Развитие культуры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0.00%</c:formatCode>
                <c:ptCount val="1"/>
                <c:pt idx="0">
                  <c:v>0.52149999999999996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Развитие физической культуры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Управление муниципальными финансами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0.00%</c:formatCode>
                <c:ptCount val="1"/>
                <c:pt idx="0">
                  <c:v>0.4168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Социальная поддержка граждан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Лист1!$L$2</c:f>
              <c:numCache>
                <c:formatCode>0.00%</c:formatCode>
                <c:ptCount val="1"/>
                <c:pt idx="0">
                  <c:v>0.49159999999999998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Малый и средний бизнес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Лист1!$M$2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Молодежь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Лист1!$N$2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36256"/>
        <c:axId val="31129984"/>
      </c:barChart>
      <c:catAx>
        <c:axId val="29936256"/>
        <c:scaling>
          <c:orientation val="minMax"/>
        </c:scaling>
        <c:delete val="0"/>
        <c:axPos val="b"/>
        <c:majorTickMark val="out"/>
        <c:minorTickMark val="none"/>
        <c:tickLblPos val="nextTo"/>
        <c:crossAx val="31129984"/>
        <c:crosses val="autoZero"/>
        <c:auto val="1"/>
        <c:lblAlgn val="ctr"/>
        <c:lblOffset val="100"/>
        <c:noMultiLvlLbl val="0"/>
      </c:catAx>
      <c:valAx>
        <c:axId val="311299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9936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97925131334632"/>
          <c:y val="3.5075768286569955E-3"/>
          <c:w val="0.3366355871173044"/>
          <c:h val="0.99649250535202094"/>
        </c:manualLayout>
      </c:layout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ru/url?sa=i&amp;source=images&amp;cd=&amp;cad=rja&amp;uact=8&amp;docid=PPZwBVkwuGCsoM&amp;tbnid=w-zVD3iKLYBC6M&amp;ved=0CAgQjRw&amp;url=http://ru.depositphotos.com/28734353/stock-illustration-female-emoticon-waving-hello.html&amp;ei=vBXBU53vH6O7ygP96IGgDA&amp;psig=AFQjCNHGfz1mZwhVLKbL-G6nQH7yn0tF9g&amp;ust=140524934059073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google.ru/url?sa=i&amp;rct=j&amp;q=&amp;esrc=s&amp;source=images&amp;cd=&amp;cad=rja&amp;uact=8&amp;docid=dZwKyHr5O0c_6M&amp;tbnid=C_8wjlBcdikcBM:&amp;ved=0CAUQjRw&amp;url=http://mary123.mindmix.ru/&amp;ei=ERfBU9b1L8iAywOWzYD4Aw&amp;bvm=bv.70810081,d.bGQ&amp;psig=AFQjCNFrU5G6WHov64CzRv0WepXWSCxNJw&amp;ust=14052495017136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348880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9378" y="3573016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Отчет об исполнении бюджета Елизаветовского сельского поселения Азовского района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1 полугодие 2024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3687"/>
            <a:ext cx="496036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818072" cy="4763616"/>
          </a:xfrm>
        </p:spPr>
        <p:txBody>
          <a:bodyPr anchor="ctr"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Елизаветовского сельского поселения предоставляет вашему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вниманию Отчет об исполнении бюджета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Елизаветовского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Азовского района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полугодие 2024 года в рамках проекта «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Надеемся, что представление бюджета и бюджетного процесса в понятной для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повысит уровень общественного участия граждан в бюджетном процессе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Елизаветовского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  <a:endPara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 Глава Администрации Елизаветовского сельского поселения                                          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В.С. Луговой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88640"/>
            <a:ext cx="7704856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Уважаемые жители Елизаветовского сельского </a:t>
            </a: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поселения!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78" y="3140968"/>
            <a:ext cx="3312368" cy="221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/>
              <a:t>Основные показатели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Елизаветовского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Азовского района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и 2026 годов утвержден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Собрания депутатов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Елизаветовского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15 021,7 тыс. руб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расходам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15 021,7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дефицит бюджета на 2024 год в сумме 0,0 тыс. рублей. </a:t>
            </a: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Елизаветовского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вносились 1 раз: решением Собрания депутатов Елизаветовского сельского поселения от 06.06.2024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84. </a:t>
            </a: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июля 2024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15 022,3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–15 548,1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 Дефицит бюджета покрыт за счет остатков средств на счете, сложившейся на 01 января 2024 года в размере 525,8 тыс. рублей.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состоянию на 01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 2024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6 918,8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46,1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7 211,2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15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годовых назначений.</a:t>
            </a:r>
          </a:p>
          <a:p>
            <a:pPr marL="6858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85184"/>
            <a:ext cx="525658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2024 года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992888" cy="185395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Наименьший процент исполнения сложился по на имущество физических лиц –10,98 % от годового плана при прогнозируемом показателе не менее 20 % от годового плана. Наилучшие показатели по исполнению доходной базы бюджета сложились по ЕСХН – 63,62 % и по аренде имущества – 68,91 %.</a:t>
            </a:r>
            <a:endParaRPr lang="ru-RU" sz="15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98752185"/>
              </p:ext>
            </p:extLst>
          </p:nvPr>
        </p:nvGraphicFramePr>
        <p:xfrm>
          <a:off x="683568" y="1397000"/>
          <a:ext cx="756084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023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Доходы от безвозмездных  поступлений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373365"/>
              </p:ext>
            </p:extLst>
          </p:nvPr>
        </p:nvGraphicFramePr>
        <p:xfrm>
          <a:off x="1331641" y="1124745"/>
          <a:ext cx="7417443" cy="52565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280521"/>
                <a:gridCol w="1283682"/>
                <a:gridCol w="1283682"/>
                <a:gridCol w="784472"/>
                <a:gridCol w="785086"/>
              </a:tblGrid>
              <a:tr h="7731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67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бюджетной системы Российской Федерации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940 100,00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4 468 400,00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49,98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97,14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767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352 800,00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130 981,66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37,13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2,85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76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352 600,00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130 781,66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37,05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2,84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986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на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4972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сельских поселений от возврата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528,40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528,40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19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9 293 428,40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4 599 381,66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49,49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0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868101"/>
              </p:ext>
            </p:extLst>
          </p:nvPr>
        </p:nvGraphicFramePr>
        <p:xfrm>
          <a:off x="1043608" y="1988840"/>
          <a:ext cx="6777037" cy="386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Распределение расходов </a:t>
            </a:r>
            <a:r>
              <a:rPr lang="ru-RU" sz="2800" b="1" dirty="0"/>
              <a:t>по разделам и подразделам</a:t>
            </a:r>
            <a:r>
              <a:rPr lang="ru-RU" sz="2800" b="1" dirty="0" smtClean="0"/>
              <a:t> за 1 полугодие 2024 года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382328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25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программным расходам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11560" y="4293096"/>
            <a:ext cx="8208912" cy="21602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988179"/>
              </p:ext>
            </p:extLst>
          </p:nvPr>
        </p:nvGraphicFramePr>
        <p:xfrm>
          <a:off x="597828" y="1101279"/>
          <a:ext cx="8438668" cy="5424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629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S7RBMiW1jok2rXb8hoTkKZEEcE6ohYsxU9R9o0EhZlqE9i9Wo5Z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75" y="4538258"/>
            <a:ext cx="2819882" cy="205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65.mindmix.ru/48/11/61148/31/865431/40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10" y="188640"/>
            <a:ext cx="2952328" cy="2952328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2504674" y="3297758"/>
            <a:ext cx="4846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1589</TotalTime>
  <Words>192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БЮДЖЕТ ДЛЯ ГРАЖДАН</vt:lpstr>
      <vt:lpstr>Уважаемые жители Елизаветовского сельского  поселения!</vt:lpstr>
      <vt:lpstr>Основные показатели</vt:lpstr>
      <vt:lpstr> Наименьший процент исполнения сложился по на имущество физических лиц –10,98 % от годового плана при прогнозируемом показателе не менее 20 % от годового плана. Наилучшие показатели по исполнению доходной базы бюджета сложились по ЕСХН – 63,62 % и по аренде имущества – 68,91 %.</vt:lpstr>
      <vt:lpstr>       Доходы от безвозмездных  поступлений</vt:lpstr>
      <vt:lpstr>Распределение безвозмездных поступлений</vt:lpstr>
      <vt:lpstr>Распределение расходов по разделам и подразделам за 1 полугодие 2024 года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364</cp:revision>
  <dcterms:created xsi:type="dcterms:W3CDTF">2014-05-15T13:46:29Z</dcterms:created>
  <dcterms:modified xsi:type="dcterms:W3CDTF">2024-07-16T11:13:04Z</dcterms:modified>
</cp:coreProperties>
</file>